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3.xml" ContentType="application/vnd.openxmlformats-officedocument.presentationml.tags+xml"/>
  <Override PartName="/ppt/notesSlides/notesSlide1.xml" ContentType="application/vnd.openxmlformats-officedocument.presentationml.notesSlide+xml"/>
  <Override PartName="/ppt/tags/tag54.xml" ContentType="application/vnd.openxmlformats-officedocument.presentationml.tags+xml"/>
  <Override PartName="/ppt/notesSlides/notesSlide2.xml" ContentType="application/vnd.openxmlformats-officedocument.presentationml.notesSlide+xml"/>
  <Override PartName="/ppt/tags/tag55.xml" ContentType="application/vnd.openxmlformats-officedocument.presentationml.tags+xml"/>
  <Override PartName="/ppt/notesSlides/notesSlide3.xml" ContentType="application/vnd.openxmlformats-officedocument.presentationml.notesSlide+xml"/>
  <Override PartName="/ppt/tags/tag56.xml" ContentType="application/vnd.openxmlformats-officedocument.presentationml.tags+xml"/>
  <Override PartName="/ppt/notesSlides/notesSlide4.xml" ContentType="application/vnd.openxmlformats-officedocument.presentationml.notesSlide+xml"/>
  <Override PartName="/ppt/tags/tag57.xml" ContentType="application/vnd.openxmlformats-officedocument.presentationml.tags+xml"/>
  <Override PartName="/ppt/notesSlides/notesSlide5.xml" ContentType="application/vnd.openxmlformats-officedocument.presentationml.notesSlide+xml"/>
  <Override PartName="/ppt/tags/tag58.xml" ContentType="application/vnd.openxmlformats-officedocument.presentationml.tags+xml"/>
  <Override PartName="/ppt/notesSlides/notesSlide6.xml" ContentType="application/vnd.openxmlformats-officedocument.presentationml.notesSlide+xml"/>
  <Override PartName="/ppt/tags/tag59.xml" ContentType="application/vnd.openxmlformats-officedocument.presentationml.tags+xml"/>
  <Override PartName="/ppt/notesSlides/notesSlide7.xml" ContentType="application/vnd.openxmlformats-officedocument.presentationml.notesSlide+xml"/>
  <Override PartName="/ppt/tags/tag60.xml" ContentType="application/vnd.openxmlformats-officedocument.presentationml.tags+xml"/>
  <Override PartName="/ppt/notesSlides/notesSlide8.xml" ContentType="application/vnd.openxmlformats-officedocument.presentationml.notesSlide+xml"/>
  <Override PartName="/ppt/tags/tag61.xml" ContentType="application/vnd.openxmlformats-officedocument.presentationml.tags+xml"/>
  <Override PartName="/ppt/notesSlides/notesSlide9.xml" ContentType="application/vnd.openxmlformats-officedocument.presentationml.notesSlide+xml"/>
  <Override PartName="/ppt/tags/tag62.xml" ContentType="application/vnd.openxmlformats-officedocument.presentationml.tags+xml"/>
  <Override PartName="/ppt/notesSlides/notesSlide10.xml" ContentType="application/vnd.openxmlformats-officedocument.presentationml.notesSlide+xml"/>
  <Override PartName="/ppt/tags/tag63.xml" ContentType="application/vnd.openxmlformats-officedocument.presentationml.tags+xml"/>
  <Override PartName="/ppt/notesSlides/notesSlide11.xml" ContentType="application/vnd.openxmlformats-officedocument.presentationml.notesSlide+xml"/>
  <Override PartName="/ppt/tags/tag64.xml" ContentType="application/vnd.openxmlformats-officedocument.presentationml.tags+xml"/>
  <Override PartName="/ppt/notesSlides/notesSlide12.xml" ContentType="application/vnd.openxmlformats-officedocument.presentationml.notesSlide+xml"/>
  <Override PartName="/ppt/tags/tag65.xml" ContentType="application/vnd.openxmlformats-officedocument.presentationml.tags+xml"/>
  <Override PartName="/ppt/notesSlides/notesSlide13.xml" ContentType="application/vnd.openxmlformats-officedocument.presentationml.notesSlide+xml"/>
  <Override PartName="/ppt/tags/tag66.xml" ContentType="application/vnd.openxmlformats-officedocument.presentationml.tags+xml"/>
  <Override PartName="/ppt/notesSlides/notesSlide14.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15.xml" ContentType="application/vnd.openxmlformats-officedocument.presentationml.notesSlide+xml"/>
  <Override PartName="/ppt/tags/tag69.xml" ContentType="application/vnd.openxmlformats-officedocument.presentationml.tags+xml"/>
  <Override PartName="/ppt/notesSlides/notesSlide16.xml" ContentType="application/vnd.openxmlformats-officedocument.presentationml.notesSlide+xml"/>
  <Override PartName="/ppt/tags/tag70.xml" ContentType="application/vnd.openxmlformats-officedocument.presentationml.tags+xml"/>
  <Override PartName="/ppt/notesSlides/notesSlide17.xml" ContentType="application/vnd.openxmlformats-officedocument.presentationml.notesSlide+xml"/>
  <Override PartName="/ppt/tags/tag71.xml" ContentType="application/vnd.openxmlformats-officedocument.presentationml.tags+xml"/>
  <Override PartName="/ppt/notesSlides/notesSlide18.xml" ContentType="application/vnd.openxmlformats-officedocument.presentationml.notesSlide+xml"/>
  <Override PartName="/ppt/tags/tag72.xml" ContentType="application/vnd.openxmlformats-officedocument.presentationml.tags+xml"/>
  <Override PartName="/ppt/notesSlides/notesSlide19.xml" ContentType="application/vnd.openxmlformats-officedocument.presentationml.notesSlide+xml"/>
  <Override PartName="/ppt/tags/tag73.xml" ContentType="application/vnd.openxmlformats-officedocument.presentationml.tags+xml"/>
  <Override PartName="/ppt/notesSlides/notesSlide20.xml" ContentType="application/vnd.openxmlformats-officedocument.presentationml.notesSlide+xml"/>
  <Override PartName="/ppt/tags/tag74.xml" ContentType="application/vnd.openxmlformats-officedocument.presentationml.tags+xml"/>
  <Override PartName="/ppt/notesSlides/notesSlide21.xml" ContentType="application/vnd.openxmlformats-officedocument.presentationml.notesSlide+xml"/>
  <Override PartName="/ppt/tags/tag75.xml" ContentType="application/vnd.openxmlformats-officedocument.presentationml.tags+xml"/>
  <Override PartName="/ppt/notesSlides/notesSlide22.xml" ContentType="application/vnd.openxmlformats-officedocument.presentationml.notesSlide+xml"/>
  <Override PartName="/ppt/tags/tag76.xml" ContentType="application/vnd.openxmlformats-officedocument.presentationml.tags+xml"/>
  <Override PartName="/ppt/notesSlides/notesSlide23.xml" ContentType="application/vnd.openxmlformats-officedocument.presentationml.notesSlide+xml"/>
  <Override PartName="/ppt/tags/tag77.xml" ContentType="application/vnd.openxmlformats-officedocument.presentationml.tags+xml"/>
  <Override PartName="/ppt/notesSlides/notesSlide24.xml" ContentType="application/vnd.openxmlformats-officedocument.presentationml.notesSlide+xml"/>
  <Override PartName="/ppt/tags/tag78.xml" ContentType="application/vnd.openxmlformats-officedocument.presentationml.tags+xml"/>
  <Override PartName="/ppt/notesSlides/notesSlide25.xml" ContentType="application/vnd.openxmlformats-officedocument.presentationml.notesSlide+xml"/>
  <Override PartName="/ppt/tags/tag79.xml" ContentType="application/vnd.openxmlformats-officedocument.presentationml.tags+xml"/>
  <Override PartName="/ppt/notesSlides/notesSlide26.xml" ContentType="application/vnd.openxmlformats-officedocument.presentationml.notesSlide+xml"/>
  <Override PartName="/ppt/tags/tag80.xml" ContentType="application/vnd.openxmlformats-officedocument.presentationml.tags+xml"/>
  <Override PartName="/ppt/notesSlides/notesSlide27.xml" ContentType="application/vnd.openxmlformats-officedocument.presentationml.notesSlide+xml"/>
  <Override PartName="/ppt/tags/tag81.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33"/>
  </p:notesMasterIdLst>
  <p:handoutMasterIdLst>
    <p:handoutMasterId r:id="rId34"/>
  </p:handoutMasterIdLst>
  <p:sldIdLst>
    <p:sldId id="911" r:id="rId5"/>
    <p:sldId id="336" r:id="rId6"/>
    <p:sldId id="912" r:id="rId7"/>
    <p:sldId id="385" r:id="rId8"/>
    <p:sldId id="317" r:id="rId9"/>
    <p:sldId id="623" r:id="rId10"/>
    <p:sldId id="339" r:id="rId11"/>
    <p:sldId id="582" r:id="rId12"/>
    <p:sldId id="624" r:id="rId13"/>
    <p:sldId id="322" r:id="rId14"/>
    <p:sldId id="625" r:id="rId15"/>
    <p:sldId id="333" r:id="rId16"/>
    <p:sldId id="617" r:id="rId17"/>
    <p:sldId id="913" r:id="rId18"/>
    <p:sldId id="403" r:id="rId19"/>
    <p:sldId id="635" r:id="rId20"/>
    <p:sldId id="629" r:id="rId21"/>
    <p:sldId id="628" r:id="rId22"/>
    <p:sldId id="630" r:id="rId23"/>
    <p:sldId id="631" r:id="rId24"/>
    <p:sldId id="632" r:id="rId25"/>
    <p:sldId id="634" r:id="rId26"/>
    <p:sldId id="910" r:id="rId27"/>
    <p:sldId id="627" r:id="rId28"/>
    <p:sldId id="863" r:id="rId29"/>
    <p:sldId id="618" r:id="rId30"/>
    <p:sldId id="909" r:id="rId31"/>
    <p:sldId id="315" r:id="rId32"/>
  </p:sldIdLst>
  <p:sldSz cx="12192000" cy="6858000"/>
  <p:notesSz cx="7772400" cy="10058400"/>
  <p:custDataLst>
    <p:tags r:id="rId35"/>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 id="{153984D3-C8FE-F24A-82D2-3FD516294F2D}">
          <p14:sldIdLst>
            <p14:sldId id="911"/>
            <p14:sldId id="336"/>
            <p14:sldId id="912"/>
            <p14:sldId id="385"/>
          </p14:sldIdLst>
        </p14:section>
        <p14:section name="Section 1: AWS Global Infrastructure" id="{3466E111-8C50-6247-9C45-9386BC79A66D}">
          <p14:sldIdLst>
            <p14:sldId id="317"/>
            <p14:sldId id="623"/>
            <p14:sldId id="339"/>
            <p14:sldId id="582"/>
            <p14:sldId id="624"/>
            <p14:sldId id="322"/>
            <p14:sldId id="625"/>
            <p14:sldId id="333"/>
            <p14:sldId id="617"/>
          </p14:sldIdLst>
        </p14:section>
        <p14:section name="Section 2: AWS services and service category overview" id="{D0280546-35D4-7741-B483-3F94D37AFD06}">
          <p14:sldIdLst>
            <p14:sldId id="913"/>
            <p14:sldId id="403"/>
            <p14:sldId id="635"/>
            <p14:sldId id="629"/>
            <p14:sldId id="628"/>
            <p14:sldId id="630"/>
            <p14:sldId id="631"/>
            <p14:sldId id="632"/>
            <p14:sldId id="634"/>
            <p14:sldId id="910"/>
            <p14:sldId id="627"/>
            <p14:sldId id="863"/>
            <p14:sldId id="618"/>
            <p14:sldId id="909"/>
            <p14:sldId id="3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4F2953-5836-4BE1-AA8F-C0D2EDFC63B7}" v="65" dt="2022-05-19T18:20:52.246"/>
    <p1510:client id="{6D9983EE-E2C2-4EB3-8FD9-9BA3CBC4CF15}" v="87" dt="2022-05-19T13:53:59.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14" autoAdjust="0"/>
    <p:restoredTop sz="73684" autoAdjust="0"/>
  </p:normalViewPr>
  <p:slideViewPr>
    <p:cSldViewPr snapToGrid="0">
      <p:cViewPr varScale="1">
        <p:scale>
          <a:sx n="55" d="100"/>
          <a:sy n="55" d="100"/>
        </p:scale>
        <p:origin x="1080" y="60"/>
      </p:cViewPr>
      <p:guideLst/>
    </p:cSldViewPr>
  </p:slideViewPr>
  <p:notesTextViewPr>
    <p:cViewPr>
      <p:scale>
        <a:sx n="1" d="1"/>
        <a:sy n="1" d="1"/>
      </p:scale>
      <p:origin x="0" y="0"/>
    </p:cViewPr>
  </p:notesTextViewPr>
  <p:notesViewPr>
    <p:cSldViewPr snapToGrid="0">
      <p:cViewPr varScale="1">
        <p:scale>
          <a:sx n="113" d="100"/>
          <a:sy n="113" d="100"/>
        </p:scale>
        <p:origin x="487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viewProps" Target="viewProps.xml"/><Relationship Id="rId46"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2/14/2023</a:t>
            </a:fld>
            <a:endParaRPr lang="en-US"/>
          </a:p>
        </p:txBody>
      </p:sp>
      <p:sp>
        <p:nvSpPr>
          <p:cNvPr id="4" name="Footer Placeholder 3">
            <a:extLst>
              <a:ext uri="{FF2B5EF4-FFF2-40B4-BE49-F238E27FC236}">
                <a16:creationId xmlns="" xmlns:a16="http://schemas.microsoft.com/office/drawing/2014/main"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EC29ED2-9DB7-4FC7-8D07-964CD0E5B663}" type="datetimeFigureOut">
              <a:rPr lang="en-US" smtClean="0"/>
              <a:t>2/14/2023</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B4B52809-B5B7-4F41-8876-28A8C75C3ECB}" type="slidenum">
              <a:rPr lang="en-US" smtClean="0"/>
              <a:t>‹#›</a:t>
            </a:fld>
            <a:endParaRPr lang="en-US"/>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4" name="Slide Image Placeholder 3">
            <a:extLst>
              <a:ext uri="{FF2B5EF4-FFF2-40B4-BE49-F238E27FC236}">
                <a16:creationId xmlns:a16="http://schemas.microsoft.com/office/drawing/2014/main" xmlns="" id="{22546C6A-EF81-1C0D-1B04-6C66137E2063}"/>
              </a:ext>
            </a:extLst>
          </p:cNvPr>
          <p:cNvSpPr>
            <a:spLocks noGrp="1" noRot="1" noChangeAspect="1"/>
          </p:cNvSpPr>
          <p:nvPr>
            <p:ph type="sldImg"/>
          </p:nvPr>
        </p:nvSpPr>
        <p:spPr/>
      </p:sp>
    </p:spTree>
    <p:extLst>
      <p:ext uri="{BB962C8B-B14F-4D97-AF65-F5344CB8AC3E}">
        <p14:creationId xmlns:p14="http://schemas.microsoft.com/office/powerpoint/2010/main" val="4018014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605370"/>
          </a:xfrm>
        </p:spPr>
        <p:txBody>
          <a:bodyPr/>
          <a:lstStyle/>
          <a:p>
            <a:endParaRPr lang="en-US" dirty="0"/>
          </a:p>
        </p:txBody>
      </p:sp>
      <p:sp>
        <p:nvSpPr>
          <p:cNvPr id="5" name="Slide Image Placeholder 4">
            <a:extLst>
              <a:ext uri="{FF2B5EF4-FFF2-40B4-BE49-F238E27FC236}">
                <a16:creationId xmlns="" xmlns:a16="http://schemas.microsoft.com/office/drawing/2014/main" id="{3B8CEF8B-6E6B-0186-08D8-64577FDD4A66}"/>
              </a:ext>
            </a:extLst>
          </p:cNvPr>
          <p:cNvSpPr>
            <a:spLocks noGrp="1" noRot="1" noChangeAspect="1"/>
          </p:cNvSpPr>
          <p:nvPr>
            <p:ph type="sldImg"/>
          </p:nvPr>
        </p:nvSpPr>
        <p:spPr/>
      </p:sp>
    </p:spTree>
    <p:extLst>
      <p:ext uri="{BB962C8B-B14F-4D97-AF65-F5344CB8AC3E}">
        <p14:creationId xmlns:p14="http://schemas.microsoft.com/office/powerpoint/2010/main" val="4083240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Amazon CloudFront </a:t>
            </a:r>
            <a:r>
              <a:rPr lang="en-US" dirty="0"/>
              <a:t>is </a:t>
            </a:r>
            <a:r>
              <a:rPr lang="en-US" b="1" dirty="0"/>
              <a:t>a content delivery network (CDN) </a:t>
            </a:r>
            <a:r>
              <a:rPr lang="en-US" dirty="0"/>
              <a:t>used to distribute content to end users to reduce latency. </a:t>
            </a:r>
            <a:r>
              <a:rPr lang="en-US" b="1" dirty="0"/>
              <a:t>Amazon Route 53 </a:t>
            </a:r>
            <a:r>
              <a:rPr lang="en-US" dirty="0"/>
              <a:t>is a Domain Name System (DNS) service. Requests going to either one of these services will be routed to the nearest </a:t>
            </a:r>
            <a:r>
              <a:rPr lang="en-US" b="1" dirty="0"/>
              <a:t>edge location </a:t>
            </a:r>
            <a:r>
              <a:rPr lang="en-US" dirty="0"/>
              <a:t>automatically in order to lower latency.</a:t>
            </a:r>
          </a:p>
          <a:p>
            <a:endParaRPr lang="en-US" dirty="0"/>
          </a:p>
          <a:p>
            <a:r>
              <a:rPr lang="en-US" b="1" dirty="0"/>
              <a:t>AWS Points of Presence </a:t>
            </a:r>
            <a:r>
              <a:rPr lang="en-US" dirty="0"/>
              <a:t>are located in most of the major cities around the world. By </a:t>
            </a:r>
            <a:r>
              <a:rPr lang="en-US" b="1" dirty="0"/>
              <a:t>continuously measuring internet connectivity, performance and computing to find the best way to route requests,</a:t>
            </a:r>
            <a:r>
              <a:rPr lang="en-US" dirty="0"/>
              <a:t> the Points of Presence deliver a better near real-time user experience. They are used by many AWS services, including Amazon CloudFront, Amazon Route 53, AWS Shield, and AWS Web Application Firewall (AWS WAF) services. </a:t>
            </a:r>
          </a:p>
          <a:p>
            <a:r>
              <a:rPr lang="en-US" dirty="0"/>
              <a:t> </a:t>
            </a:r>
          </a:p>
          <a:p>
            <a:pPr lvl="0"/>
            <a:r>
              <a:rPr lang="en-US" b="1" dirty="0"/>
              <a:t>Regional edge caches </a:t>
            </a:r>
            <a:r>
              <a:rPr lang="en-US" dirty="0"/>
              <a:t>are used by default with Amazon CloudFront. Regional edge caches are used when you have content that is not accessed frequently enough to remain in an </a:t>
            </a:r>
            <a:r>
              <a:rPr lang="en-US" b="1" dirty="0"/>
              <a:t>edge location. </a:t>
            </a:r>
            <a:r>
              <a:rPr lang="en-US" dirty="0"/>
              <a:t>Regional edge caches absorb this content and provide an alternative to that content having to be fetched from the origin server.</a:t>
            </a:r>
          </a:p>
        </p:txBody>
      </p:sp>
      <p:sp>
        <p:nvSpPr>
          <p:cNvPr id="5" name="Slide Image Placeholder 4">
            <a:extLst>
              <a:ext uri="{FF2B5EF4-FFF2-40B4-BE49-F238E27FC236}">
                <a16:creationId xmlns="" xmlns:a16="http://schemas.microsoft.com/office/drawing/2014/main" id="{D9032773-8185-B204-9D60-1A4783A23B03}"/>
              </a:ext>
            </a:extLst>
          </p:cNvPr>
          <p:cNvSpPr>
            <a:spLocks noGrp="1" noRot="1" noChangeAspect="1"/>
          </p:cNvSpPr>
          <p:nvPr>
            <p:ph type="sldImg"/>
          </p:nvPr>
        </p:nvSpPr>
        <p:spPr/>
      </p:sp>
    </p:spTree>
    <p:extLst>
      <p:ext uri="{BB962C8B-B14F-4D97-AF65-F5344CB8AC3E}">
        <p14:creationId xmlns:p14="http://schemas.microsoft.com/office/powerpoint/2010/main" val="330801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A700A264-5D00-755E-92EF-8704DE23E9D3}"/>
              </a:ext>
            </a:extLst>
          </p:cNvPr>
          <p:cNvSpPr>
            <a:spLocks noGrp="1" noRot="1" noChangeAspect="1"/>
          </p:cNvSpPr>
          <p:nvPr>
            <p:ph type="sldImg"/>
          </p:nvPr>
        </p:nvSpPr>
        <p:spPr/>
      </p:sp>
    </p:spTree>
    <p:extLst>
      <p:ext uri="{BB962C8B-B14F-4D97-AF65-F5344CB8AC3E}">
        <p14:creationId xmlns:p14="http://schemas.microsoft.com/office/powerpoint/2010/main" val="796471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 xmlns:a16="http://schemas.microsoft.com/office/drawing/2014/main" id="{582DB8C7-BDCC-07F2-C41D-12A1C6D93ABF}"/>
              </a:ext>
            </a:extLst>
          </p:cNvPr>
          <p:cNvSpPr>
            <a:spLocks noGrp="1" noRot="1" noChangeAspect="1"/>
          </p:cNvSpPr>
          <p:nvPr>
            <p:ph type="sldImg"/>
          </p:nvPr>
        </p:nvSpPr>
        <p:spPr/>
      </p:sp>
    </p:spTree>
    <p:extLst>
      <p:ext uri="{BB962C8B-B14F-4D97-AF65-F5344CB8AC3E}">
        <p14:creationId xmlns:p14="http://schemas.microsoft.com/office/powerpoint/2010/main" val="3655699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5A60A34B-29D5-1B87-8D56-EB3B51C2AD15}"/>
              </a:ext>
            </a:extLst>
          </p:cNvPr>
          <p:cNvSpPr>
            <a:spLocks noGrp="1" noRot="1" noChangeAspect="1"/>
          </p:cNvSpPr>
          <p:nvPr>
            <p:ph type="sldImg"/>
          </p:nvPr>
        </p:nvSpPr>
        <p:spPr/>
      </p:sp>
    </p:spTree>
    <p:extLst>
      <p:ext uri="{BB962C8B-B14F-4D97-AF65-F5344CB8AC3E}">
        <p14:creationId xmlns:p14="http://schemas.microsoft.com/office/powerpoint/2010/main" val="1739283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CF1B10F7-647A-32DE-5C6F-0FE72C00F2C0}"/>
              </a:ext>
            </a:extLst>
          </p:cNvPr>
          <p:cNvSpPr>
            <a:spLocks noGrp="1" noRot="1" noChangeAspect="1"/>
          </p:cNvSpPr>
          <p:nvPr>
            <p:ph type="sldImg"/>
          </p:nvPr>
        </p:nvSpPr>
        <p:spPr/>
      </p:sp>
    </p:spTree>
    <p:extLst>
      <p:ext uri="{BB962C8B-B14F-4D97-AF65-F5344CB8AC3E}">
        <p14:creationId xmlns:p14="http://schemas.microsoft.com/office/powerpoint/2010/main" val="330967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520528"/>
          </a:xfrm>
        </p:spPr>
        <p:txBody>
          <a:bodyPr/>
          <a:lstStyle/>
          <a:p>
            <a:endParaRPr lang="en-US" b="1" dirty="0"/>
          </a:p>
        </p:txBody>
      </p:sp>
      <p:sp>
        <p:nvSpPr>
          <p:cNvPr id="5" name="Slide Image Placeholder 4">
            <a:extLst>
              <a:ext uri="{FF2B5EF4-FFF2-40B4-BE49-F238E27FC236}">
                <a16:creationId xmlns="" xmlns:a16="http://schemas.microsoft.com/office/drawing/2014/main" id="{C4F7EBA8-02AF-20C3-6D76-6D1ADF38CD25}"/>
              </a:ext>
            </a:extLst>
          </p:cNvPr>
          <p:cNvSpPr>
            <a:spLocks noGrp="1" noRot="1" noChangeAspect="1"/>
          </p:cNvSpPr>
          <p:nvPr>
            <p:ph type="sldImg"/>
          </p:nvPr>
        </p:nvSpPr>
        <p:spPr/>
      </p:sp>
    </p:spTree>
    <p:extLst>
      <p:ext uri="{BB962C8B-B14F-4D97-AF65-F5344CB8AC3E}">
        <p14:creationId xmlns:p14="http://schemas.microsoft.com/office/powerpoint/2010/main" val="1276178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539382"/>
          </a:xfrm>
        </p:spPr>
        <p:txBody>
          <a:bodyPr/>
          <a:lstStyle/>
          <a:p>
            <a:endParaRPr lang="en-US" dirty="0"/>
          </a:p>
        </p:txBody>
      </p:sp>
      <p:sp>
        <p:nvSpPr>
          <p:cNvPr id="5" name="Slide Image Placeholder 4">
            <a:extLst>
              <a:ext uri="{FF2B5EF4-FFF2-40B4-BE49-F238E27FC236}">
                <a16:creationId xmlns="" xmlns:a16="http://schemas.microsoft.com/office/drawing/2014/main" id="{888EE393-6B73-888B-CA43-4D35EB7F7B0C}"/>
              </a:ext>
            </a:extLst>
          </p:cNvPr>
          <p:cNvSpPr>
            <a:spLocks noGrp="1" noRot="1" noChangeAspect="1"/>
          </p:cNvSpPr>
          <p:nvPr>
            <p:ph type="sldImg"/>
          </p:nvPr>
        </p:nvSpPr>
        <p:spPr/>
      </p:sp>
    </p:spTree>
    <p:extLst>
      <p:ext uri="{BB962C8B-B14F-4D97-AF65-F5344CB8AC3E}">
        <p14:creationId xmlns:p14="http://schemas.microsoft.com/office/powerpoint/2010/main" val="2659481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878747"/>
          </a:xfrm>
        </p:spPr>
        <p:txBody>
          <a:bodyPr/>
          <a:lstStyle/>
          <a:p>
            <a:endParaRPr lang="en-US" dirty="0"/>
          </a:p>
        </p:txBody>
      </p:sp>
      <p:sp>
        <p:nvSpPr>
          <p:cNvPr id="5" name="Slide Image Placeholder 4">
            <a:extLst>
              <a:ext uri="{FF2B5EF4-FFF2-40B4-BE49-F238E27FC236}">
                <a16:creationId xmlns="" xmlns:a16="http://schemas.microsoft.com/office/drawing/2014/main" id="{860D9EDA-1C0A-516A-6D75-388304158A4F}"/>
              </a:ext>
            </a:extLst>
          </p:cNvPr>
          <p:cNvSpPr>
            <a:spLocks noGrp="1" noRot="1" noChangeAspect="1"/>
          </p:cNvSpPr>
          <p:nvPr>
            <p:ph type="sldImg"/>
          </p:nvPr>
        </p:nvSpPr>
        <p:spPr/>
      </p:sp>
    </p:spTree>
    <p:extLst>
      <p:ext uri="{BB962C8B-B14F-4D97-AF65-F5344CB8AC3E}">
        <p14:creationId xmlns:p14="http://schemas.microsoft.com/office/powerpoint/2010/main" val="2887050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D91EA64B-7595-F28C-E1B7-2A0B998C0A41}"/>
              </a:ext>
            </a:extLst>
          </p:cNvPr>
          <p:cNvSpPr>
            <a:spLocks noGrp="1" noRot="1" noChangeAspect="1"/>
          </p:cNvSpPr>
          <p:nvPr>
            <p:ph type="sldImg"/>
          </p:nvPr>
        </p:nvSpPr>
        <p:spPr/>
      </p:sp>
    </p:spTree>
    <p:extLst>
      <p:ext uri="{BB962C8B-B14F-4D97-AF65-F5344CB8AC3E}">
        <p14:creationId xmlns:p14="http://schemas.microsoft.com/office/powerpoint/2010/main" val="745460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 xmlns:a16="http://schemas.microsoft.com/office/drawing/2014/main" id="{521029E5-9C30-41F4-194B-C0D97ECD8E0C}"/>
              </a:ext>
            </a:extLst>
          </p:cNvPr>
          <p:cNvSpPr>
            <a:spLocks noGrp="1" noRot="1" noChangeAspect="1"/>
          </p:cNvSpPr>
          <p:nvPr>
            <p:ph type="sldImg"/>
          </p:nvPr>
        </p:nvSpPr>
        <p:spPr/>
      </p:sp>
    </p:spTree>
    <p:extLst>
      <p:ext uri="{BB962C8B-B14F-4D97-AF65-F5344CB8AC3E}">
        <p14:creationId xmlns:p14="http://schemas.microsoft.com/office/powerpoint/2010/main" val="2553510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888174"/>
          </a:xfrm>
        </p:spPr>
        <p:txBody>
          <a:bodyPr/>
          <a:lstStyle/>
          <a:p>
            <a:endParaRPr lang="en-US" dirty="0"/>
          </a:p>
        </p:txBody>
      </p:sp>
      <p:sp>
        <p:nvSpPr>
          <p:cNvPr id="5" name="Slide Image Placeholder 4">
            <a:extLst>
              <a:ext uri="{FF2B5EF4-FFF2-40B4-BE49-F238E27FC236}">
                <a16:creationId xmlns="" xmlns:a16="http://schemas.microsoft.com/office/drawing/2014/main" id="{DCC5F2F7-BD27-E801-EC5A-AF0DF3EE7A97}"/>
              </a:ext>
            </a:extLst>
          </p:cNvPr>
          <p:cNvSpPr>
            <a:spLocks noGrp="1" noRot="1" noChangeAspect="1"/>
          </p:cNvSpPr>
          <p:nvPr>
            <p:ph type="sldImg"/>
          </p:nvPr>
        </p:nvSpPr>
        <p:spPr/>
      </p:sp>
    </p:spTree>
    <p:extLst>
      <p:ext uri="{BB962C8B-B14F-4D97-AF65-F5344CB8AC3E}">
        <p14:creationId xmlns:p14="http://schemas.microsoft.com/office/powerpoint/2010/main" val="2666067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0AE3F158-8FB9-D04B-3C17-F5E0FE700AA5}"/>
              </a:ext>
            </a:extLst>
          </p:cNvPr>
          <p:cNvSpPr>
            <a:spLocks noGrp="1" noRot="1" noChangeAspect="1"/>
          </p:cNvSpPr>
          <p:nvPr>
            <p:ph type="sldImg"/>
          </p:nvPr>
        </p:nvSpPr>
        <p:spPr/>
      </p:sp>
    </p:spTree>
    <p:extLst>
      <p:ext uri="{BB962C8B-B14F-4D97-AF65-F5344CB8AC3E}">
        <p14:creationId xmlns:p14="http://schemas.microsoft.com/office/powerpoint/2010/main" val="1523200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4340BD3A-6F18-7646-FE25-9EC55C68F484}"/>
              </a:ext>
            </a:extLst>
          </p:cNvPr>
          <p:cNvSpPr>
            <a:spLocks noGrp="1" noRot="1" noChangeAspect="1"/>
          </p:cNvSpPr>
          <p:nvPr>
            <p:ph type="sldImg"/>
          </p:nvPr>
        </p:nvSpPr>
        <p:spPr/>
      </p:sp>
    </p:spTree>
    <p:extLst>
      <p:ext uri="{BB962C8B-B14F-4D97-AF65-F5344CB8AC3E}">
        <p14:creationId xmlns:p14="http://schemas.microsoft.com/office/powerpoint/2010/main" val="4177658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DEAF2B4F-FF47-3AB7-CC10-F6C3BCFE0559}"/>
              </a:ext>
            </a:extLst>
          </p:cNvPr>
          <p:cNvSpPr>
            <a:spLocks noGrp="1" noRot="1" noChangeAspect="1"/>
          </p:cNvSpPr>
          <p:nvPr>
            <p:ph type="sldImg"/>
          </p:nvPr>
        </p:nvSpPr>
        <p:spPr/>
      </p:sp>
    </p:spTree>
    <p:extLst>
      <p:ext uri="{BB962C8B-B14F-4D97-AF65-F5344CB8AC3E}">
        <p14:creationId xmlns:p14="http://schemas.microsoft.com/office/powerpoint/2010/main" val="33067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1B9481CC-A2BA-B6E0-F0BA-3C82DF3B3ACA}"/>
              </a:ext>
            </a:extLst>
          </p:cNvPr>
          <p:cNvSpPr>
            <a:spLocks noGrp="1" noRot="1" noChangeAspect="1"/>
          </p:cNvSpPr>
          <p:nvPr>
            <p:ph type="sldImg"/>
          </p:nvPr>
        </p:nvSpPr>
        <p:spPr/>
      </p:sp>
    </p:spTree>
    <p:extLst>
      <p:ext uri="{BB962C8B-B14F-4D97-AF65-F5344CB8AC3E}">
        <p14:creationId xmlns:p14="http://schemas.microsoft.com/office/powerpoint/2010/main" val="3884859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7BEE873A-077E-B24C-FC5E-32F21F910AB0}"/>
              </a:ext>
            </a:extLst>
          </p:cNvPr>
          <p:cNvSpPr>
            <a:spLocks noGrp="1" noRot="1" noChangeAspect="1"/>
          </p:cNvSpPr>
          <p:nvPr>
            <p:ph type="sldImg"/>
          </p:nvPr>
        </p:nvSpPr>
        <p:spPr/>
      </p:sp>
    </p:spTree>
    <p:extLst>
      <p:ext uri="{BB962C8B-B14F-4D97-AF65-F5344CB8AC3E}">
        <p14:creationId xmlns:p14="http://schemas.microsoft.com/office/powerpoint/2010/main" val="2921552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3A8261A1-8B4D-B89E-299C-B0C1E51BC26A}"/>
              </a:ext>
            </a:extLst>
          </p:cNvPr>
          <p:cNvSpPr>
            <a:spLocks noGrp="1" noRot="1" noChangeAspect="1"/>
          </p:cNvSpPr>
          <p:nvPr>
            <p:ph type="sldImg"/>
          </p:nvPr>
        </p:nvSpPr>
        <p:spPr/>
      </p:sp>
    </p:spTree>
    <p:extLst>
      <p:ext uri="{BB962C8B-B14F-4D97-AF65-F5344CB8AC3E}">
        <p14:creationId xmlns:p14="http://schemas.microsoft.com/office/powerpoint/2010/main" val="3463842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 xmlns:a16="http://schemas.microsoft.com/office/drawing/2014/main" id="{DFA4D407-CC46-E37D-A5BD-3FA5F172A71A}"/>
              </a:ext>
            </a:extLst>
          </p:cNvPr>
          <p:cNvSpPr>
            <a:spLocks noGrp="1" noRot="1" noChangeAspect="1"/>
          </p:cNvSpPr>
          <p:nvPr>
            <p:ph type="sldImg"/>
          </p:nvPr>
        </p:nvSpPr>
        <p:spPr/>
      </p:sp>
    </p:spTree>
    <p:extLst>
      <p:ext uri="{BB962C8B-B14F-4D97-AF65-F5344CB8AC3E}">
        <p14:creationId xmlns:p14="http://schemas.microsoft.com/office/powerpoint/2010/main" val="267505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3BD9B154-61F9-A6A8-5B50-1C511F782F8A}"/>
              </a:ext>
            </a:extLst>
          </p:cNvPr>
          <p:cNvSpPr>
            <a:spLocks noGrp="1" noRot="1" noChangeAspect="1"/>
          </p:cNvSpPr>
          <p:nvPr>
            <p:ph type="sldImg"/>
          </p:nvPr>
        </p:nvSpPr>
        <p:spPr/>
      </p:sp>
    </p:spTree>
    <p:extLst>
      <p:ext uri="{BB962C8B-B14F-4D97-AF65-F5344CB8AC3E}">
        <p14:creationId xmlns:p14="http://schemas.microsoft.com/office/powerpoint/2010/main" val="4066025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1ADB178D-DB90-3598-6774-1A12869F34EE}"/>
              </a:ext>
            </a:extLst>
          </p:cNvPr>
          <p:cNvSpPr>
            <a:spLocks noGrp="1" noRot="1" noChangeAspect="1"/>
          </p:cNvSpPr>
          <p:nvPr>
            <p:ph type="sldImg"/>
          </p:nvPr>
        </p:nvSpPr>
        <p:spPr/>
      </p:sp>
    </p:spTree>
    <p:extLst>
      <p:ext uri="{BB962C8B-B14F-4D97-AF65-F5344CB8AC3E}">
        <p14:creationId xmlns:p14="http://schemas.microsoft.com/office/powerpoint/2010/main" val="3384628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1ADB178D-DB90-3598-6774-1A12869F34EE}"/>
              </a:ext>
            </a:extLst>
          </p:cNvPr>
          <p:cNvSpPr>
            <a:spLocks noGrp="1" noRot="1" noChangeAspect="1"/>
          </p:cNvSpPr>
          <p:nvPr>
            <p:ph type="sldImg"/>
          </p:nvPr>
        </p:nvSpPr>
        <p:spPr/>
      </p:sp>
    </p:spTree>
    <p:extLst>
      <p:ext uri="{BB962C8B-B14F-4D97-AF65-F5344CB8AC3E}">
        <p14:creationId xmlns:p14="http://schemas.microsoft.com/office/powerpoint/2010/main" val="3370536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 xmlns:a16="http://schemas.microsoft.com/office/drawing/2014/main" id="{6302DD41-74F2-1CB4-FDF6-2AAFB94571B6}"/>
              </a:ext>
            </a:extLst>
          </p:cNvPr>
          <p:cNvSpPr>
            <a:spLocks noGrp="1" noRot="1" noChangeAspect="1"/>
          </p:cNvSpPr>
          <p:nvPr>
            <p:ph type="sldImg"/>
          </p:nvPr>
        </p:nvSpPr>
        <p:spPr/>
      </p:sp>
    </p:spTree>
    <p:extLst>
      <p:ext uri="{BB962C8B-B14F-4D97-AF65-F5344CB8AC3E}">
        <p14:creationId xmlns:p14="http://schemas.microsoft.com/office/powerpoint/2010/main" val="2082301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 xmlns:a16="http://schemas.microsoft.com/office/drawing/2014/main" id="{D30DF71E-12D8-1B71-B022-E1BDD0056F4E}"/>
              </a:ext>
            </a:extLst>
          </p:cNvPr>
          <p:cNvSpPr>
            <a:spLocks noGrp="1" noRot="1" noChangeAspect="1"/>
          </p:cNvSpPr>
          <p:nvPr>
            <p:ph type="sldImg"/>
          </p:nvPr>
        </p:nvSpPr>
        <p:spPr/>
      </p:sp>
    </p:spTree>
    <p:extLst>
      <p:ext uri="{BB962C8B-B14F-4D97-AF65-F5344CB8AC3E}">
        <p14:creationId xmlns:p14="http://schemas.microsoft.com/office/powerpoint/2010/main" val="2508224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690211"/>
          </a:xfrm>
        </p:spPr>
        <p:txBody>
          <a:bodyPr/>
          <a:lstStyle/>
          <a:p>
            <a:r>
              <a:rPr lang="en-US" dirty="0"/>
              <a:t>The AWS Cloud infrastructure is built around Regions. AWS has 22 Regions worldwide. An </a:t>
            </a:r>
            <a:r>
              <a:rPr lang="en-US" b="1" dirty="0"/>
              <a:t>AWS Region</a:t>
            </a:r>
            <a:r>
              <a:rPr lang="en-US" dirty="0"/>
              <a:t> is a physical geographical location with </a:t>
            </a:r>
            <a:r>
              <a:rPr lang="en-US" dirty="0" smtClean="0"/>
              <a:t>one </a:t>
            </a:r>
            <a:r>
              <a:rPr lang="en-US" dirty="0"/>
              <a:t>or more </a:t>
            </a:r>
            <a:r>
              <a:rPr lang="en-US" b="1" dirty="0"/>
              <a:t>Availability Zones</a:t>
            </a:r>
            <a:r>
              <a:rPr lang="en-US" dirty="0"/>
              <a:t>. Availability Zones in turn consist of one or more </a:t>
            </a:r>
            <a:r>
              <a:rPr lang="en-US" b="1" dirty="0"/>
              <a:t>data centers</a:t>
            </a:r>
            <a:r>
              <a:rPr lang="en-US" dirty="0"/>
              <a:t>.</a:t>
            </a:r>
          </a:p>
          <a:p>
            <a:endParaRPr lang="en-US" dirty="0"/>
          </a:p>
          <a:p>
            <a:r>
              <a:rPr lang="en-US" dirty="0"/>
              <a:t>To achieve fault tolerance and stability, Regions are isolated from one another. Resources in one Region are not automatically replicated to other Regions. When you store data in a specific Region, it is not replicated outside that Region. </a:t>
            </a:r>
          </a:p>
          <a:p>
            <a:endParaRPr lang="en-US" dirty="0"/>
          </a:p>
          <a:p>
            <a:r>
              <a:rPr lang="en-US" dirty="0"/>
              <a:t>It is your responsibility to replicate data across Regions, if your business needs require it. </a:t>
            </a:r>
          </a:p>
          <a:p>
            <a:endParaRPr lang="en-US" dirty="0"/>
          </a:p>
          <a:p>
            <a:r>
              <a:rPr lang="en-US" dirty="0"/>
              <a:t>Some Regions have restricted access. An Amazon AWS (</a:t>
            </a:r>
            <a:r>
              <a:rPr lang="en-US" b="1" dirty="0"/>
              <a:t>China</a:t>
            </a:r>
            <a:r>
              <a:rPr lang="en-US" dirty="0"/>
              <a:t>) account provides access to the Beijing and Ningxia Regions only. To learn more about AWS in China, see: https://www.amazonaws.cn/en/about-aws/china/. The isolated </a:t>
            </a:r>
            <a:r>
              <a:rPr lang="en-US" b="1" dirty="0"/>
              <a:t>AWS GovCloud (US) </a:t>
            </a:r>
            <a:r>
              <a:rPr lang="en-US" dirty="0"/>
              <a:t>Region is designed to allow US government agencies and customers to move sensitive workloads into the cloud by addressing their specific regulatory and compliance requirements. </a:t>
            </a:r>
          </a:p>
          <a:p>
            <a:endParaRPr lang="en-US" dirty="0"/>
          </a:p>
          <a:p>
            <a:endParaRPr lang="en-US" dirty="0"/>
          </a:p>
        </p:txBody>
      </p:sp>
      <p:sp>
        <p:nvSpPr>
          <p:cNvPr id="5" name="Slide Image Placeholder 4">
            <a:extLst>
              <a:ext uri="{FF2B5EF4-FFF2-40B4-BE49-F238E27FC236}">
                <a16:creationId xmlns="" xmlns:a16="http://schemas.microsoft.com/office/drawing/2014/main" id="{36CBD436-5DDF-FB1A-C44F-0E998FAE8ED8}"/>
              </a:ext>
            </a:extLst>
          </p:cNvPr>
          <p:cNvSpPr>
            <a:spLocks noGrp="1" noRot="1" noChangeAspect="1"/>
          </p:cNvSpPr>
          <p:nvPr>
            <p:ph type="sldImg"/>
          </p:nvPr>
        </p:nvSpPr>
        <p:spPr/>
      </p:sp>
    </p:spTree>
    <p:extLst>
      <p:ext uri="{BB962C8B-B14F-4D97-AF65-F5344CB8AC3E}">
        <p14:creationId xmlns:p14="http://schemas.microsoft.com/office/powerpoint/2010/main" val="1447594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7" name="Slide Image Placeholder 6">
            <a:extLst>
              <a:ext uri="{FF2B5EF4-FFF2-40B4-BE49-F238E27FC236}">
                <a16:creationId xmlns="" xmlns:a16="http://schemas.microsoft.com/office/drawing/2014/main" id="{A14D29D9-5AA0-CF71-9656-4B4A16635B0F}"/>
              </a:ext>
            </a:extLst>
          </p:cNvPr>
          <p:cNvSpPr>
            <a:spLocks noGrp="1" noRot="1" noChangeAspect="1"/>
          </p:cNvSpPr>
          <p:nvPr>
            <p:ph type="sldImg"/>
          </p:nvPr>
        </p:nvSpPr>
        <p:spPr/>
      </p:sp>
    </p:spTree>
    <p:extLst>
      <p:ext uri="{BB962C8B-B14F-4D97-AF65-F5344CB8AC3E}">
        <p14:creationId xmlns:p14="http://schemas.microsoft.com/office/powerpoint/2010/main" val="3252939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Each AWS Region has multiple, isolated locations that are known as Availability Zones. </a:t>
            </a:r>
          </a:p>
          <a:p>
            <a:endParaRPr lang="en-US" dirty="0"/>
          </a:p>
          <a:p>
            <a:r>
              <a:rPr lang="en-US" dirty="0"/>
              <a:t>Each Availability Zone provides the ability to operate applications and databases that are more highly available, fault-tolerant, and scalable than would be possible with a single data center. Each Availability Zone can include multiple data centers (typically three), and at full-scale, they can include hundreds of thousands of servers. They are fully isolated partitions of the AWS Global Infrastructure. Availability Zones have their own power infrastructure, and they are physically separated by many kilometers from other Availability Zones—though all Availability Zones are within 100 km of each other.</a:t>
            </a:r>
            <a:br>
              <a:rPr lang="en-US" dirty="0"/>
            </a:br>
            <a:endParaRPr lang="en-US" dirty="0"/>
          </a:p>
          <a:p>
            <a:r>
              <a:rPr lang="en-US" dirty="0"/>
              <a:t>All Availability Zones are interconnected with high-bandwidth, low-latency networking over fully redundant, dedicated fiber that provides high-throughput between Availability Zones. The network accomplishes synchronous replication between Availability Zones. </a:t>
            </a:r>
          </a:p>
          <a:p>
            <a:endParaRPr lang="en-US" dirty="0"/>
          </a:p>
          <a:p>
            <a:r>
              <a:rPr lang="en-US" dirty="0"/>
              <a:t>Availability Zones help build highly available applications. When an application is partitioned across Availability Zones, companies are better isolated and protected from issues such as lightning, tornadoes, earthquakes, and more.</a:t>
            </a:r>
          </a:p>
          <a:p>
            <a:r>
              <a:rPr lang="en-US" dirty="0"/>
              <a:t> </a:t>
            </a:r>
          </a:p>
          <a:p>
            <a:r>
              <a:rPr lang="en-US" dirty="0"/>
              <a:t>You are responsible for selecting the Availability Zones where your systems will reside. Systems can span multiple Availability Zones. AWS recommends replicating across Availability Zones for resiliency. You should design your systems to survive the temporary or prolonged failure of an Availability Zone if a disaster occurs. </a:t>
            </a:r>
          </a:p>
          <a:p>
            <a:endParaRPr lang="en-US" dirty="0"/>
          </a:p>
        </p:txBody>
      </p:sp>
      <p:sp>
        <p:nvSpPr>
          <p:cNvPr id="5" name="Slide Image Placeholder 4">
            <a:extLst>
              <a:ext uri="{FF2B5EF4-FFF2-40B4-BE49-F238E27FC236}">
                <a16:creationId xmlns="" xmlns:a16="http://schemas.microsoft.com/office/drawing/2014/main" id="{5559D383-6D06-4B13-C182-CE66612711E5}"/>
              </a:ext>
            </a:extLst>
          </p:cNvPr>
          <p:cNvSpPr>
            <a:spLocks noGrp="1" noRot="1" noChangeAspect="1"/>
          </p:cNvSpPr>
          <p:nvPr>
            <p:ph type="sldImg"/>
          </p:nvPr>
        </p:nvSpPr>
        <p:spPr/>
      </p:sp>
    </p:spTree>
    <p:extLst>
      <p:ext uri="{BB962C8B-B14F-4D97-AF65-F5344CB8AC3E}">
        <p14:creationId xmlns:p14="http://schemas.microsoft.com/office/powerpoint/2010/main" val="40167378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3.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3.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50.xml"/><Relationship Id="rId4"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BF3DBA0A-EF04-44BD-A704-1C36C47D2821}"/>
              </a:ext>
              <a:ext uri="{C183D7F6-B498-43B3-948B-1728B52AA6E4}">
                <adec:decorative xmlns=""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 xmlns:a16="http://schemas.microsoft.com/office/drawing/2014/main" id="{1636AFF1-562B-467D-8DC1-B38C08FBD4C3}"/>
                </a:ext>
                <a:ext uri="{C183D7F6-B498-43B3-948B-1728B52AA6E4}">
                  <adec:decorative xmlns=""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 xmlns:a16="http://schemas.microsoft.com/office/drawing/2014/main" id="{D7310E2A-808D-407A-87D7-C505B238AAE6}"/>
                </a:ext>
                <a:ext uri="{C183D7F6-B498-43B3-948B-1728B52AA6E4}">
                  <adec:decorative xmlns=""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 xmlns:a16="http://schemas.microsoft.com/office/drawing/2014/main" id="{62D1E38E-9540-4F40-B30D-C4E76EF85FD1}"/>
                </a:ext>
                <a:ext uri="{C183D7F6-B498-43B3-948B-1728B52AA6E4}">
                  <adec:decorative xmlns=""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InstructorLine">
              <a:extLst>
                <a:ext uri="{FF2B5EF4-FFF2-40B4-BE49-F238E27FC236}">
                  <a16:creationId xmlns="" xmlns:a16="http://schemas.microsoft.com/office/drawing/2014/main" id="{D2B179F5-8754-4804-B83A-9F86A1FABFC5}"/>
                </a:ext>
                <a:ext uri="{C183D7F6-B498-43B3-948B-1728B52AA6E4}">
                  <adec:decorative xmlns=""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 xmlns:a16="http://schemas.microsoft.com/office/drawing/2014/main" id="{0C3C1B84-8505-4B24-973C-848AC60399A7}"/>
                </a:ext>
                <a:ext uri="{C183D7F6-B498-43B3-948B-1728B52AA6E4}">
                  <adec:decorative xmlns=""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 xmlns:a16="http://schemas.microsoft.com/office/drawing/2014/main" id="{EE68EF96-08A5-4475-A68D-AF69C928485C}"/>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dirty="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 xmlns:a16="http://schemas.microsoft.com/office/drawing/2014/main" id="{1271813C-5B30-4D24-8175-91D870333A95}"/>
              </a:ext>
              <a:ext uri="{C183D7F6-B498-43B3-948B-1728B52AA6E4}">
                <adec:decorative xmlns=""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dirty="0"/>
              <a:t>Instructor photo</a:t>
            </a:r>
          </a:p>
        </p:txBody>
      </p:sp>
      <p:sp>
        <p:nvSpPr>
          <p:cNvPr id="23" name="Instructor title">
            <a:extLst>
              <a:ext uri="{FF2B5EF4-FFF2-40B4-BE49-F238E27FC236}">
                <a16:creationId xmlns=""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 xmlns:a16="http://schemas.microsoft.com/office/drawing/2014/main" id="{56064E0D-105A-4446-B967-229FA49D135D}"/>
              </a:ext>
              <a:ext uri="{C183D7F6-B498-43B3-948B-1728B52AA6E4}">
                <adec:decorative xmlns=""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 xmlns:a16="http://schemas.microsoft.com/office/drawing/2014/main" id="{EE5B0121-CFE7-4143-B7F3-FE4930450613}"/>
                </a:ext>
                <a:ext uri="{C183D7F6-B498-43B3-948B-1728B52AA6E4}">
                  <adec:decorative xmlns=""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 xmlns:a16="http://schemas.microsoft.com/office/drawing/2014/main" id="{279CDF30-3118-4A2F-93E0-DACD532E91B1}"/>
                </a:ext>
                <a:ext uri="{C183D7F6-B498-43B3-948B-1728B52AA6E4}">
                  <adec:decorative xmlns=""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 xmlns:a16="http://schemas.microsoft.com/office/drawing/2014/main" id="{4E6250DE-D4BC-48A7-942E-7C927E2BAC70}"/>
                </a:ext>
                <a:ext uri="{C183D7F6-B498-43B3-948B-1728B52AA6E4}">
                  <adec:decorative xmlns=""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 xmlns:a16="http://schemas.microsoft.com/office/drawing/2014/main" id="{2697E9D6-D133-4E57-BD63-82D9E5002F18}"/>
                </a:ext>
                <a:ext uri="{C183D7F6-B498-43B3-948B-1728B52AA6E4}">
                  <adec:decorative xmlns=""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 xmlns:a16="http://schemas.microsoft.com/office/drawing/2014/main" id="{41BC3838-CAD1-4E45-A629-8FAE25F8F357}"/>
                </a:ext>
                <a:ext uri="{C183D7F6-B498-43B3-948B-1728B52AA6E4}">
                  <adec:decorative xmlns="" xmlns:adec="http://schemas.microsoft.com/office/drawing/2017/decorative" val="1"/>
                </a:ext>
              </a:extLst>
            </p:cNvPr>
            <p:cNvPicPr>
              <a:picLocks noSelect="1"/>
            </p:cNvPicPr>
            <p:nvPr/>
          </p:nvPicPr>
          <p:blipFill>
            <a:blip r:embed="rId5">
              <a:extLst>
                <a:ext uri="{96DAC541-7B7A-43D3-8B79-37D633B846F1}">
                  <asvg:svgBlip xmlns=""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dirty="0"/>
              <a:t>Thank you text</a:t>
            </a:r>
          </a:p>
        </p:txBody>
      </p:sp>
      <p:sp>
        <p:nvSpPr>
          <p:cNvPr id="7" name="Copyright">
            <a:extLst>
              <a:ext uri="{FF2B5EF4-FFF2-40B4-BE49-F238E27FC236}">
                <a16:creationId xmlns=""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dirty="0">
                <a:solidFill>
                  <a:schemeClr val="bg2"/>
                </a:solidFill>
              </a:rPr>
              <a:t>Corrections, feedback, or other questions? </a:t>
            </a:r>
            <a:br>
              <a:rPr lang="en-US" sz="2300" dirty="0">
                <a:solidFill>
                  <a:schemeClr val="bg2"/>
                </a:solidFill>
              </a:rPr>
            </a:br>
            <a:r>
              <a:rPr lang="en-US" sz="2300" dirty="0">
                <a:solidFill>
                  <a:schemeClr val="bg2"/>
                </a:solidFill>
              </a:rPr>
              <a:t>Contact us at </a:t>
            </a:r>
            <a:r>
              <a:rPr lang="en-US" sz="2300" u="sng" dirty="0">
                <a:solidFill>
                  <a:schemeClr val="bg2"/>
                </a:solidFill>
              </a:rPr>
              <a:t>https://support.aws.amazon.com/#/contacts/aws-training</a:t>
            </a:r>
            <a:r>
              <a:rPr lang="en-US" sz="2300" dirty="0">
                <a:solidFill>
                  <a:schemeClr val="bg2"/>
                </a:solidFill>
              </a:rPr>
              <a:t>. </a:t>
            </a:r>
            <a:br>
              <a:rPr lang="en-US" sz="2300" dirty="0">
                <a:solidFill>
                  <a:schemeClr val="bg2"/>
                </a:solidFill>
              </a:rPr>
            </a:br>
            <a:r>
              <a:rPr lang="en-US" sz="2300" dirty="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 xmlns:a16="http://schemas.microsoft.com/office/drawing/2014/main" id="{DC4FACA1-07DC-44B9-A79C-2B7C9D1B9221}"/>
              </a:ext>
              <a:ext uri="{C183D7F6-B498-43B3-948B-1728B52AA6E4}">
                <adec:decorative xmlns=""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 xmlns:a16="http://schemas.microsoft.com/office/drawing/2014/main" id="{EE5B0121-CFE7-4143-B7F3-FE4930450613}"/>
                </a:ext>
                <a:ext uri="{C183D7F6-B498-43B3-948B-1728B52AA6E4}">
                  <adec:decorative xmlns=""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 xmlns:a16="http://schemas.microsoft.com/office/drawing/2014/main" id="{9BA1593B-ADE5-482C-A193-F57F78F9B860}"/>
                </a:ext>
                <a:ext uri="{C183D7F6-B498-43B3-948B-1728B52AA6E4}">
                  <adec:decorative xmlns=""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 xmlns:a16="http://schemas.microsoft.com/office/drawing/2014/main" id="{A301667F-582A-4041-A2DA-F90362AE9A01}"/>
                </a:ext>
                <a:ext uri="{C183D7F6-B498-43B3-948B-1728B52AA6E4}">
                  <adec:decorative xmlns=""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 xmlns:a16="http://schemas.microsoft.com/office/drawing/2014/main" id="{A99EDB1B-417F-40E6-B075-BDD46EDBA854}"/>
                </a:ext>
                <a:ext uri="{C183D7F6-B498-43B3-948B-1728B52AA6E4}">
                  <adec:decorative xmlns=""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Icons">
              <a:extLst>
                <a:ext uri="{FF2B5EF4-FFF2-40B4-BE49-F238E27FC236}">
                  <a16:creationId xmlns="" xmlns:a16="http://schemas.microsoft.com/office/drawing/2014/main" id="{C128A75B-DB20-42AF-A3FD-12E5F3588ACE}"/>
                </a:ext>
                <a:ext uri="{C183D7F6-B498-43B3-948B-1728B52AA6E4}">
                  <adec:decorative xmlns=""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 xmlns:a16="http://schemas.microsoft.com/office/drawing/2014/main" id="{41BC3838-CAD1-4E45-A629-8FAE25F8F357}"/>
                </a:ext>
                <a:ext uri="{C183D7F6-B498-43B3-948B-1728B52AA6E4}">
                  <adec:decorative xmlns="" xmlns:adec="http://schemas.microsoft.com/office/drawing/2017/decorative" val="1"/>
                </a:ext>
              </a:extLst>
            </p:cNvPr>
            <p:cNvPicPr>
              <a:picLocks noSelect="1"/>
            </p:cNvPicPr>
            <p:nvPr/>
          </p:nvPicPr>
          <p:blipFill>
            <a:blip r:embed="rId5">
              <a:extLst>
                <a:ext uri="{96DAC541-7B7A-43D3-8B79-37D633B846F1}">
                  <asvg:svgBlip xmlns=""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dirty="0"/>
              <a:t>“Enter quote here.”</a:t>
            </a:r>
          </a:p>
        </p:txBody>
      </p:sp>
      <p:sp>
        <p:nvSpPr>
          <p:cNvPr id="3" name="Quoted person">
            <a:extLst>
              <a:ext uri="{FF2B5EF4-FFF2-40B4-BE49-F238E27FC236}">
                <a16:creationId xmlns=""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7" name="Content Placeholder 6">
            <a:extLst>
              <a:ext uri="{FF2B5EF4-FFF2-40B4-BE49-F238E27FC236}">
                <a16:creationId xmlns=""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C3AAB48A-4CC9-410B-9FD0-0E32778B6BFF}"/>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 xmlns:a16="http://schemas.microsoft.com/office/drawing/2014/main" id="{A644AF2C-FFDC-4661-BF6B-D208E5E816FA}"/>
              </a:ext>
              <a:ext uri="{C183D7F6-B498-43B3-948B-1728B52AA6E4}">
                <adec:decorative xmlns=""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 xmlns:a16="http://schemas.microsoft.com/office/drawing/2014/main" id="{CA5A47F4-760F-45B4-9DF3-86A7530E62D0}"/>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Placeholder 11">
            <a:extLst>
              <a:ext uri="{FF2B5EF4-FFF2-40B4-BE49-F238E27FC236}">
                <a16:creationId xmlns=""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dirty="0"/>
              <a:t>Service icon</a:t>
            </a:r>
          </a:p>
        </p:txBody>
      </p:sp>
      <p:sp>
        <p:nvSpPr>
          <p:cNvPr id="5" name="Text Placeholder 4">
            <a:extLst>
              <a:ext uri="{FF2B5EF4-FFF2-40B4-BE49-F238E27FC236}">
                <a16:creationId xmlns=""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dirty="0"/>
              <a:t>Add service name here</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CA5A47F4-760F-45B4-9DF3-86A7530E62D0}"/>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 xmlns:a16="http://schemas.microsoft.com/office/drawing/2014/main" id="{A644AF2C-FFDC-4661-BF6B-D208E5E816FA}"/>
              </a:ext>
              <a:ext uri="{C183D7F6-B498-43B3-948B-1728B52AA6E4}">
                <adec:decorative xmlns=""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Service Introduction Slide</a:t>
            </a:r>
          </a:p>
        </p:txBody>
      </p:sp>
      <p:sp>
        <p:nvSpPr>
          <p:cNvPr id="8" name="Content Right">
            <a:extLst>
              <a:ext uri="{FF2B5EF4-FFF2-40B4-BE49-F238E27FC236}">
                <a16:creationId xmlns=""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Picture Placeholder 4">
            <a:extLst>
              <a:ext uri="{FF2B5EF4-FFF2-40B4-BE49-F238E27FC236}">
                <a16:creationId xmlns="" xmlns:a16="http://schemas.microsoft.com/office/drawing/2014/main" id="{E25EBCDC-6C07-4B35-82D5-0AC6628754E6}"/>
              </a:ext>
              <a:ext uri="{C183D7F6-B498-43B3-948B-1728B52AA6E4}">
                <adec:decorative xmlns="" xmlns:adec="http://schemas.microsoft.com/office/drawing/2017/decorative"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30E2FEDB-7122-4CE9-A695-390387894502}"/>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 xmlns:a16="http://schemas.microsoft.com/office/drawing/2014/main" id="{32C43914-0D84-493F-9BEB-DF30C6FD4C97}"/>
              </a:ext>
              <a:ext uri="{C183D7F6-B498-43B3-948B-1728B52AA6E4}">
                <adec:decorative xmlns="" xmlns:adec="http://schemas.microsoft.com/office/drawing/2017/decorative"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30E2FEDB-7122-4CE9-A695-390387894502}"/>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 uri="{C183D7F6-B498-43B3-948B-1728B52AA6E4}">
                <adec:decorative xmlns="" xmlns:adec="http://schemas.microsoft.com/office/drawing/2017/decorative"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839B152F-AE78-42AF-B8FB-09C753D41393}"/>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ECE86FD8-F169-471F-88EA-8FF7FCC5008E}"/>
              </a:ext>
              <a:ext uri="{C183D7F6-B498-43B3-948B-1728B52AA6E4}">
                <adec:decorative xmlns=""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 xmlns:a16="http://schemas.microsoft.com/office/drawing/2014/main" id="{027B77B7-F317-4AA6-A627-75F5AE2E7A57}"/>
                </a:ext>
                <a:ext uri="{C183D7F6-B498-43B3-948B-1728B52AA6E4}">
                  <adec:decorative xmlns=""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 xmlns:a16="http://schemas.microsoft.com/office/drawing/2014/main" id="{30CD656D-5337-4244-BA3E-ABD963579911}"/>
                </a:ext>
                <a:ext uri="{C183D7F6-B498-43B3-948B-1728B52AA6E4}">
                  <adec:decorative xmlns=""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 xmlns:a16="http://schemas.microsoft.com/office/drawing/2014/main" id="{66A5F4A5-2CA3-4E34-97C1-74E113BA3D7E}"/>
                </a:ext>
                <a:ext uri="{C183D7F6-B498-43B3-948B-1728B52AA6E4}">
                  <adec:decorative xmlns=""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 xmlns:a16="http://schemas.microsoft.com/office/drawing/2014/main" id="{961F7EBA-6264-4D1A-BA90-2C8A61C69B37}"/>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endParaRPr lang="en-US" dirty="0"/>
          </a:p>
        </p:txBody>
      </p:sp>
      <p:sp>
        <p:nvSpPr>
          <p:cNvPr id="3" name="Subtitle">
            <a:extLst>
              <a:ext uri="{FF2B5EF4-FFF2-40B4-BE49-F238E27FC236}">
                <a16:creationId xmlns=""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1 header, and 2 text columns</a:t>
            </a:r>
          </a:p>
        </p:txBody>
      </p:sp>
      <p:sp>
        <p:nvSpPr>
          <p:cNvPr id="3" name="Content Header">
            <a:extLst>
              <a:ext uri="{FF2B5EF4-FFF2-40B4-BE49-F238E27FC236}">
                <a16:creationId xmlns=""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headers, and text columns</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 xmlns:a16="http://schemas.microsoft.com/office/drawing/2014/main" id="{E9ECC349-DC9E-43B4-9780-22F11542C500}"/>
              </a:ext>
              <a:ext uri="{C183D7F6-B498-43B3-948B-1728B52AA6E4}">
                <adec:decorative xmlns=""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pictures, 2 headers, and 2 text columns</a:t>
            </a:r>
          </a:p>
        </p:txBody>
      </p:sp>
      <p:sp>
        <p:nvSpPr>
          <p:cNvPr id="11" name="Picture Left">
            <a:extLst>
              <a:ext uri="{FF2B5EF4-FFF2-40B4-BE49-F238E27FC236}">
                <a16:creationId xmlns="" xmlns:a16="http://schemas.microsoft.com/office/drawing/2014/main" id="{97C88FB1-7BD6-48D3-9B99-1098619F5246}"/>
              </a:ext>
              <a:ext uri="{C183D7F6-B498-43B3-948B-1728B52AA6E4}">
                <adec:decorative xmlns=""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 xmlns:a16="http://schemas.microsoft.com/office/drawing/2014/main" id="{536ADC96-59CC-4670-BA80-757A11151BF9}"/>
              </a:ext>
              <a:ext uri="{C183D7F6-B498-43B3-948B-1728B52AA6E4}">
                <adec:decorative xmlns=""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text columns</a:t>
            </a:r>
          </a:p>
        </p:txBody>
      </p:sp>
      <p:sp>
        <p:nvSpPr>
          <p:cNvPr id="7" name="Content Left">
            <a:extLst>
              <a:ext uri="{FF2B5EF4-FFF2-40B4-BE49-F238E27FC236}">
                <a16:creationId xmlns=""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849E56B7-246D-4386-B8C5-E253AD940C1B}"/>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headers and 3 text columns</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picture3, 3 headers, and 3text columns</a:t>
            </a:r>
          </a:p>
        </p:txBody>
      </p:sp>
      <p:sp>
        <p:nvSpPr>
          <p:cNvPr id="11" name="Picture Left">
            <a:extLst>
              <a:ext uri="{FF2B5EF4-FFF2-40B4-BE49-F238E27FC236}">
                <a16:creationId xmlns="" xmlns:a16="http://schemas.microsoft.com/office/drawing/2014/main" id="{97C88FB1-7BD6-48D3-9B99-1098619F5246}"/>
              </a:ext>
              <a:ext uri="{C183D7F6-B498-43B3-948B-1728B52AA6E4}">
                <adec:decorative xmlns=""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 xmlns:a16="http://schemas.microsoft.com/office/drawing/2014/main" id="{536ADC96-59CC-4670-BA80-757A11151BF9}"/>
              </a:ext>
              <a:ext uri="{C183D7F6-B498-43B3-948B-1728B52AA6E4}">
                <adec:decorative xmlns=""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 xmlns:a16="http://schemas.microsoft.com/office/drawing/2014/main" id="{DEC705E3-5BBB-4173-AAF5-E12991B7D59F}"/>
              </a:ext>
              <a:ext uri="{C183D7F6-B498-43B3-948B-1728B52AA6E4}">
                <adec:decorative xmlns=""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1BFB2E0D-B82D-49CC-9802-AFB8BA6D0938}"/>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headers, and 4 text columns</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4 headers, and 4 text columns</a:t>
            </a:r>
          </a:p>
        </p:txBody>
      </p:sp>
      <p:sp>
        <p:nvSpPr>
          <p:cNvPr id="11" name="Picture Left">
            <a:extLst>
              <a:ext uri="{FF2B5EF4-FFF2-40B4-BE49-F238E27FC236}">
                <a16:creationId xmlns="" xmlns:a16="http://schemas.microsoft.com/office/drawing/2014/main" id="{97C88FB1-7BD6-48D3-9B99-1098619F5246}"/>
              </a:ext>
              <a:ext uri="{C183D7F6-B498-43B3-948B-1728B52AA6E4}">
                <adec:decorative xmlns=""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Center Left">
            <a:extLst>
              <a:ext uri="{FF2B5EF4-FFF2-40B4-BE49-F238E27FC236}">
                <a16:creationId xmlns="" xmlns:a16="http://schemas.microsoft.com/office/drawing/2014/main" id="{536ADC96-59CC-4670-BA80-757A11151BF9}"/>
              </a:ext>
              <a:ext uri="{C183D7F6-B498-43B3-948B-1728B52AA6E4}">
                <adec:decorative xmlns=""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Center Right">
            <a:extLst>
              <a:ext uri="{FF2B5EF4-FFF2-40B4-BE49-F238E27FC236}">
                <a16:creationId xmlns="" xmlns:a16="http://schemas.microsoft.com/office/drawing/2014/main" id="{DEC705E3-5BBB-4173-AAF5-E12991B7D59F}"/>
              </a:ext>
              <a:ext uri="{C183D7F6-B498-43B3-948B-1728B52AA6E4}">
                <adec:decorative xmlns=""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Right">
            <a:extLst>
              <a:ext uri="{FF2B5EF4-FFF2-40B4-BE49-F238E27FC236}">
                <a16:creationId xmlns=""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 xmlns:a16="http://schemas.microsoft.com/office/drawing/2014/main" id="{7B3DCE0D-B1BB-4208-8FF4-6B7AC00DC28E}"/>
              </a:ext>
              <a:ext uri="{C183D7F6-B498-43B3-948B-1728B52AA6E4}">
                <adec:decorative xmlns=""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 xmlns:a16="http://schemas.microsoft.com/office/drawing/2014/main" id="{B149FB85-86EE-4435-AFFD-185416ABD0BC}"/>
                </a:ext>
                <a:ext uri="{C183D7F6-B498-43B3-948B-1728B52AA6E4}">
                  <adec:decorative xmlns=""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 xmlns:a16="http://schemas.microsoft.com/office/drawing/2014/main" id="{F802EE88-1736-4DCA-8546-B833E1DC91F1}"/>
                </a:ext>
                <a:ext uri="{C183D7F6-B498-43B3-948B-1728B52AA6E4}">
                  <adec:decorative xmlns=""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 xmlns:a16="http://schemas.microsoft.com/office/drawing/2014/main" id="{1909D555-A83A-43A3-ACF3-38A8D3D654E1}"/>
                </a:ext>
                <a:ext uri="{C183D7F6-B498-43B3-948B-1728B52AA6E4}">
                  <adec:decorative xmlns=""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 xmlns:a16="http://schemas.microsoft.com/office/drawing/2014/main" id="{F4EB4C23-6D3D-4AFD-8C20-ABBDE0E95555}"/>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4 small pictures, 4 headers, and 4 text fields</a:t>
            </a:r>
          </a:p>
        </p:txBody>
      </p:sp>
      <p:sp>
        <p:nvSpPr>
          <p:cNvPr id="11" name="Picture 1">
            <a:extLst>
              <a:ext uri="{FF2B5EF4-FFF2-40B4-BE49-F238E27FC236}">
                <a16:creationId xmlns="" xmlns:a16="http://schemas.microsoft.com/office/drawing/2014/main" id="{BA2767B8-F34C-4600-8F4B-21C0CDFE578E}"/>
              </a:ext>
              <a:ext uri="{C183D7F6-B498-43B3-948B-1728B52AA6E4}">
                <adec:decorative xmlns=""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 xmlns:a16="http://schemas.microsoft.com/office/drawing/2014/main" id="{0CE211BC-1E62-4A42-A199-9B1FBAD2CE23}"/>
              </a:ext>
              <a:ext uri="{C183D7F6-B498-43B3-948B-1728B52AA6E4}">
                <adec:decorative xmlns=""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 xmlns:a16="http://schemas.microsoft.com/office/drawing/2014/main" id="{815CD5D2-790A-41FA-B807-B7B212763D05}"/>
              </a:ext>
              <a:ext uri="{C183D7F6-B498-43B3-948B-1728B52AA6E4}">
                <adec:decorative xmlns=""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 xmlns:a16="http://schemas.microsoft.com/office/drawing/2014/main" id="{1D19D589-0526-4B91-878C-8F5B57AFE6B1}"/>
              </a:ext>
              <a:ext uri="{C183D7F6-B498-43B3-948B-1728B52AA6E4}">
                <adec:decorative xmlns=""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and 4 headers</a:t>
            </a:r>
          </a:p>
        </p:txBody>
      </p:sp>
      <p:sp>
        <p:nvSpPr>
          <p:cNvPr id="11" name="Picture Left">
            <a:extLst>
              <a:ext uri="{FF2B5EF4-FFF2-40B4-BE49-F238E27FC236}">
                <a16:creationId xmlns="" xmlns:a16="http://schemas.microsoft.com/office/drawing/2014/main" id="{97C88FB1-7BD6-48D3-9B99-1098619F5246}"/>
              </a:ext>
              <a:ext uri="{C183D7F6-B498-43B3-948B-1728B52AA6E4}">
                <adec:decorative xmlns=""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2" name="Picture Center Left">
            <a:extLst>
              <a:ext uri="{FF2B5EF4-FFF2-40B4-BE49-F238E27FC236}">
                <a16:creationId xmlns="" xmlns:a16="http://schemas.microsoft.com/office/drawing/2014/main" id="{536ADC96-59CC-4670-BA80-757A11151BF9}"/>
              </a:ext>
              <a:ext uri="{C183D7F6-B498-43B3-948B-1728B52AA6E4}">
                <adec:decorative xmlns=""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3" name="Picture Center Right">
            <a:extLst>
              <a:ext uri="{FF2B5EF4-FFF2-40B4-BE49-F238E27FC236}">
                <a16:creationId xmlns="" xmlns:a16="http://schemas.microsoft.com/office/drawing/2014/main" id="{DEC705E3-5BBB-4173-AAF5-E12991B7D59F}"/>
              </a:ext>
              <a:ext uri="{C183D7F6-B498-43B3-948B-1728B52AA6E4}">
                <adec:decorative xmlns=""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4" name="Picture Right">
            <a:extLst>
              <a:ext uri="{FF2B5EF4-FFF2-40B4-BE49-F238E27FC236}">
                <a16:creationId xmlns=""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1 text box, 6 Images, and 6 text boxes</a:t>
            </a:r>
          </a:p>
        </p:txBody>
      </p:sp>
      <p:sp>
        <p:nvSpPr>
          <p:cNvPr id="11" name="Picture 1">
            <a:extLst>
              <a:ext uri="{FF2B5EF4-FFF2-40B4-BE49-F238E27FC236}">
                <a16:creationId xmlns="" xmlns:a16="http://schemas.microsoft.com/office/drawing/2014/main" id="{BA2767B8-F34C-4600-8F4B-21C0CDFE578E}"/>
              </a:ext>
              <a:ext uri="{C183D7F6-B498-43B3-948B-1728B52AA6E4}">
                <adec:decorative xmlns=""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dirty="0"/>
              <a:t>Click icon to add image</a:t>
            </a:r>
          </a:p>
        </p:txBody>
      </p:sp>
      <p:sp>
        <p:nvSpPr>
          <p:cNvPr id="7" name="Content 1">
            <a:extLst>
              <a:ext uri="{FF2B5EF4-FFF2-40B4-BE49-F238E27FC236}">
                <a16:creationId xmlns=""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 xmlns:a16="http://schemas.microsoft.com/office/drawing/2014/main" id="{0CE211BC-1E62-4A42-A199-9B1FBAD2CE23}"/>
              </a:ext>
              <a:ext uri="{C183D7F6-B498-43B3-948B-1728B52AA6E4}">
                <adec:decorative xmlns=""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 xmlns:a16="http://schemas.microsoft.com/office/drawing/2014/main" id="{815CD5D2-790A-41FA-B807-B7B212763D05}"/>
              </a:ext>
              <a:ext uri="{C183D7F6-B498-43B3-948B-1728B52AA6E4}">
                <adec:decorative xmlns=""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 xmlns:a16="http://schemas.microsoft.com/office/drawing/2014/main" id="{1D19D589-0526-4B91-878C-8F5B57AFE6B1}"/>
              </a:ext>
              <a:ext uri="{C183D7F6-B498-43B3-948B-1728B52AA6E4}">
                <adec:decorative xmlns=""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0" name="Picture 5">
            <a:extLst>
              <a:ext uri="{FF2B5EF4-FFF2-40B4-BE49-F238E27FC236}">
                <a16:creationId xmlns="" xmlns:a16="http://schemas.microsoft.com/office/drawing/2014/main" id="{6A136B8D-0BEF-4C03-8B3C-BF95C65548B3}"/>
              </a:ext>
              <a:ext uri="{C183D7F6-B498-43B3-948B-1728B52AA6E4}">
                <adec:decorative xmlns=""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3" name="Picture 6">
            <a:extLst>
              <a:ext uri="{FF2B5EF4-FFF2-40B4-BE49-F238E27FC236}">
                <a16:creationId xmlns="" xmlns:a16="http://schemas.microsoft.com/office/drawing/2014/main" id="{AF549A83-F8CE-463B-9ED5-5A303AC8AC23}"/>
              </a:ext>
              <a:ext uri="{C183D7F6-B498-43B3-948B-1728B52AA6E4}">
                <adec:decorative xmlns=""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hf hdr="0" ft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8 pictures, 8 headers, and 8 text fields</a:t>
            </a:r>
          </a:p>
        </p:txBody>
      </p:sp>
      <p:sp>
        <p:nvSpPr>
          <p:cNvPr id="11" name="Picture 1">
            <a:extLst>
              <a:ext uri="{FF2B5EF4-FFF2-40B4-BE49-F238E27FC236}">
                <a16:creationId xmlns="" xmlns:a16="http://schemas.microsoft.com/office/drawing/2014/main" id="{BA2767B8-F34C-4600-8F4B-21C0CDFE578E}"/>
              </a:ext>
              <a:ext uri="{C183D7F6-B498-43B3-948B-1728B52AA6E4}">
                <adec:decorative xmlns=""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2" name="Picture 2">
            <a:extLst>
              <a:ext uri="{FF2B5EF4-FFF2-40B4-BE49-F238E27FC236}">
                <a16:creationId xmlns="" xmlns:a16="http://schemas.microsoft.com/office/drawing/2014/main" id="{0CE211BC-1E62-4A42-A199-9B1FBAD2CE23}"/>
              </a:ext>
              <a:ext uri="{C183D7F6-B498-43B3-948B-1728B52AA6E4}">
                <adec:decorative xmlns=""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3" name="Picture 3">
            <a:extLst>
              <a:ext uri="{FF2B5EF4-FFF2-40B4-BE49-F238E27FC236}">
                <a16:creationId xmlns="" xmlns:a16="http://schemas.microsoft.com/office/drawing/2014/main" id="{815CD5D2-790A-41FA-B807-B7B212763D05}"/>
              </a:ext>
              <a:ext uri="{C183D7F6-B498-43B3-948B-1728B52AA6E4}">
                <adec:decorative xmlns=""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4" name="Picture 4">
            <a:extLst>
              <a:ext uri="{FF2B5EF4-FFF2-40B4-BE49-F238E27FC236}">
                <a16:creationId xmlns="" xmlns:a16="http://schemas.microsoft.com/office/drawing/2014/main" id="{1D19D589-0526-4B91-878C-8F5B57AFE6B1}"/>
              </a:ext>
              <a:ext uri="{C183D7F6-B498-43B3-948B-1728B52AA6E4}">
                <adec:decorative xmlns=""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0" name="Picture 5">
            <a:extLst>
              <a:ext uri="{FF2B5EF4-FFF2-40B4-BE49-F238E27FC236}">
                <a16:creationId xmlns="" xmlns:a16="http://schemas.microsoft.com/office/drawing/2014/main" id="{6A136B8D-0BEF-4C03-8B3C-BF95C65548B3}"/>
              </a:ext>
              <a:ext uri="{C183D7F6-B498-43B3-948B-1728B52AA6E4}">
                <adec:decorative xmlns=""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3" name="Picture 6">
            <a:extLst>
              <a:ext uri="{FF2B5EF4-FFF2-40B4-BE49-F238E27FC236}">
                <a16:creationId xmlns="" xmlns:a16="http://schemas.microsoft.com/office/drawing/2014/main" id="{AF549A83-F8CE-463B-9ED5-5A303AC8AC23}"/>
              </a:ext>
              <a:ext uri="{C183D7F6-B498-43B3-948B-1728B52AA6E4}">
                <adec:decorative xmlns=""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6" name="Picture 7">
            <a:extLst>
              <a:ext uri="{FF2B5EF4-FFF2-40B4-BE49-F238E27FC236}">
                <a16:creationId xmlns="" xmlns:a16="http://schemas.microsoft.com/office/drawing/2014/main" id="{0FD6813E-DBAA-47AF-94A9-F300864878FA}"/>
              </a:ext>
              <a:ext uri="{C183D7F6-B498-43B3-948B-1728B52AA6E4}">
                <adec:decorative xmlns=""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9" name="Picture 8">
            <a:extLst>
              <a:ext uri="{FF2B5EF4-FFF2-40B4-BE49-F238E27FC236}">
                <a16:creationId xmlns="" xmlns:a16="http://schemas.microsoft.com/office/drawing/2014/main" id="{9A78C933-BE2D-4980-BE96-E14880669883}"/>
              </a:ext>
              <a:ext uri="{C183D7F6-B498-43B3-948B-1728B52AA6E4}">
                <adec:decorative xmlns=""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dirty="0"/>
              <a:t>Click icon to add image</a:t>
            </a:r>
          </a:p>
        </p:txBody>
      </p:sp>
      <p:sp>
        <p:nvSpPr>
          <p:cNvPr id="40" name="Content Header 8">
            <a:extLst>
              <a:ext uri="{FF2B5EF4-FFF2-40B4-BE49-F238E27FC236}">
                <a16:creationId xmlns=""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8 pictures</a:t>
            </a:r>
          </a:p>
        </p:txBody>
      </p:sp>
      <p:sp>
        <p:nvSpPr>
          <p:cNvPr id="11" name="Picture 1">
            <a:extLst>
              <a:ext uri="{FF2B5EF4-FFF2-40B4-BE49-F238E27FC236}">
                <a16:creationId xmlns=""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 xmlns:a16="http://schemas.microsoft.com/office/drawing/2014/main" id="{5C923B7C-0930-466B-9A4C-4F269F22E021}"/>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 xmlns:a16="http://schemas.microsoft.com/office/drawing/2014/main" id="{C6078C7F-2E33-426C-96FF-E7084DD86E7E}"/>
                </a:ext>
                <a:ext uri="{C183D7F6-B498-43B3-948B-1728B52AA6E4}">
                  <adec:decorative xmlns=""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BKG-RT">
              <a:extLst>
                <a:ext uri="{FF2B5EF4-FFF2-40B4-BE49-F238E27FC236}">
                  <a16:creationId xmlns="" xmlns:a16="http://schemas.microsoft.com/office/drawing/2014/main" id="{5D3C4E6B-760F-4EC0-919D-D0EEACF9ACA9}"/>
                </a:ext>
                <a:ext uri="{C183D7F6-B498-43B3-948B-1728B52AA6E4}">
                  <adec:decorative xmlns=""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8" name="AWS Logo">
              <a:extLst>
                <a:ext uri="{FF2B5EF4-FFF2-40B4-BE49-F238E27FC236}">
                  <a16:creationId xmlns="" xmlns:a16="http://schemas.microsoft.com/office/drawing/2014/main" id="{90E6AE4C-E744-4586-850E-BEDD7EE7AB80}"/>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dirty="0"/>
              <a:t>Question and Responses</a:t>
            </a:r>
          </a:p>
        </p:txBody>
      </p:sp>
      <p:sp>
        <p:nvSpPr>
          <p:cNvPr id="7" name="Question">
            <a:extLst>
              <a:ext uri="{FF2B5EF4-FFF2-40B4-BE49-F238E27FC236}">
                <a16:creationId xmlns=""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grpSp>
        <p:nvGrpSpPr>
          <p:cNvPr id="12" name="Background">
            <a:extLst>
              <a:ext uri="{FF2B5EF4-FFF2-40B4-BE49-F238E27FC236}">
                <a16:creationId xmlns=""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 xmlns:a16="http://schemas.microsoft.com/office/drawing/2014/main" id="{1BDF6026-D674-4E63-8B3A-CBDFE9E787C1}"/>
                </a:ext>
                <a:ext uri="{C183D7F6-B498-43B3-948B-1728B52AA6E4}">
                  <adec:decorative xmlns=""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 xmlns:a16="http://schemas.microsoft.com/office/drawing/2014/main" id="{06BB4668-D264-4030-8700-4F9782A61534}"/>
                </a:ext>
                <a:ext uri="{C183D7F6-B498-43B3-948B-1728B52AA6E4}">
                  <adec:decorative xmlns=""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KG-RT">
              <a:extLst>
                <a:ext uri="{FF2B5EF4-FFF2-40B4-BE49-F238E27FC236}">
                  <a16:creationId xmlns="" xmlns:a16="http://schemas.microsoft.com/office/drawing/2014/main" id="{8E17F594-599B-4FD9-8BCB-8E1C019CCB44}"/>
                </a:ext>
                <a:ext uri="{C183D7F6-B498-43B3-948B-1728B52AA6E4}">
                  <adec:decorative xmlns=""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 xmlns:a16="http://schemas.microsoft.com/office/drawing/2014/main" id="{3826BD34-BA31-4D91-BFD2-6BBD94A51D24}"/>
                </a:ext>
                <a:ext uri="{C183D7F6-B498-43B3-948B-1728B52AA6E4}">
                  <adec:decorative xmlns=""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 xmlns:a16="http://schemas.microsoft.com/office/drawing/2014/main" id="{BF122BEF-CA51-4B5F-A9D2-5B4722001489}"/>
                </a:ext>
                <a:ext uri="{C183D7F6-B498-43B3-948B-1728B52AA6E4}">
                  <adec:decorative xmlns=""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KG-RT">
              <a:extLst>
                <a:ext uri="{FF2B5EF4-FFF2-40B4-BE49-F238E27FC236}">
                  <a16:creationId xmlns="" xmlns:a16="http://schemas.microsoft.com/office/drawing/2014/main" id="{80E3899F-10AE-440C-9957-5E3536890A76}"/>
                </a:ext>
                <a:ext uri="{C183D7F6-B498-43B3-948B-1728B52AA6E4}">
                  <adec:decorative xmlns=""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6" name="AWS Logo">
              <a:extLst>
                <a:ext uri="{FF2B5EF4-FFF2-40B4-BE49-F238E27FC236}">
                  <a16:creationId xmlns="" xmlns:a16="http://schemas.microsoft.com/office/drawing/2014/main" id="{AFED23B7-B88C-4046-B460-7E08C859BC75}"/>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 xmlns:a16="http://schemas.microsoft.com/office/drawing/2014/main" id="{1C269943-78A1-4304-AE96-B1F32EC214E6}"/>
                </a:ext>
                <a:ext uri="{C183D7F6-B498-43B3-948B-1728B52AA6E4}">
                  <adec:decorative xmlns=""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AWS Logo">
              <a:extLst>
                <a:ext uri="{FF2B5EF4-FFF2-40B4-BE49-F238E27FC236}">
                  <a16:creationId xmlns="" xmlns:a16="http://schemas.microsoft.com/office/drawing/2014/main" id="{A49D8E1E-772D-46F7-9ACE-C06929884B05}"/>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dirty="0"/>
              <a:t>Answer and explanation</a:t>
            </a:r>
          </a:p>
        </p:txBody>
      </p:sp>
      <p:sp>
        <p:nvSpPr>
          <p:cNvPr id="7" name="Question 1">
            <a:extLst>
              <a:ext uri="{FF2B5EF4-FFF2-40B4-BE49-F238E27FC236}">
                <a16:creationId xmlns=""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1">
            <a:extLst>
              <a:ext uri="{FF2B5EF4-FFF2-40B4-BE49-F238E27FC236}">
                <a16:creationId xmlns=""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2">
            <a:extLst>
              <a:ext uri="{FF2B5EF4-FFF2-40B4-BE49-F238E27FC236}">
                <a16:creationId xmlns=""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2">
            <a:extLst>
              <a:ext uri="{FF2B5EF4-FFF2-40B4-BE49-F238E27FC236}">
                <a16:creationId xmlns=""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3">
            <a:extLst>
              <a:ext uri="{FF2B5EF4-FFF2-40B4-BE49-F238E27FC236}">
                <a16:creationId xmlns=""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3">
            <a:extLst>
              <a:ext uri="{FF2B5EF4-FFF2-40B4-BE49-F238E27FC236}">
                <a16:creationId xmlns=""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4">
            <a:extLst>
              <a:ext uri="{FF2B5EF4-FFF2-40B4-BE49-F238E27FC236}">
                <a16:creationId xmlns=""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4">
            <a:extLst>
              <a:ext uri="{FF2B5EF4-FFF2-40B4-BE49-F238E27FC236}">
                <a16:creationId xmlns=""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 xmlns:a16="http://schemas.microsoft.com/office/drawing/2014/main" id="{E9CD1AC9-3AAD-4061-9815-CA2A755752E2}"/>
              </a:ext>
              <a:ext uri="{C183D7F6-B498-43B3-948B-1728B52AA6E4}">
                <adec:decorative xmlns=""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 xmlns:a16="http://schemas.microsoft.com/office/drawing/2014/main" id="{E0B6FD1A-B839-4C89-A4D5-3B9A5AA24C31}"/>
                </a:ext>
                <a:ext uri="{C183D7F6-B498-43B3-948B-1728B52AA6E4}">
                  <adec:decorative xmlns=""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 xmlns:a16="http://schemas.microsoft.com/office/drawing/2014/main" id="{71CA29FE-029C-470F-8B2A-DE98B38B26DF}"/>
                </a:ext>
                <a:ext uri="{C183D7F6-B498-43B3-948B-1728B52AA6E4}">
                  <adec:decorative xmlns=""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 xmlns:a16="http://schemas.microsoft.com/office/drawing/2014/main" id="{8B560738-A5A3-492F-8E11-B91E6716C30C}"/>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Question and Responses</a:t>
            </a:r>
          </a:p>
        </p:txBody>
      </p:sp>
      <p:sp>
        <p:nvSpPr>
          <p:cNvPr id="7" name="Question">
            <a:extLst>
              <a:ext uri="{FF2B5EF4-FFF2-40B4-BE49-F238E27FC236}">
                <a16:creationId xmlns=""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90075568"/>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 xmlns:a16="http://schemas.microsoft.com/office/drawing/2014/main" id="{7A68BE18-C9FD-4D64-BD55-20302868F06E}"/>
                </a:ext>
                <a:ext uri="{C183D7F6-B498-43B3-948B-1728B52AA6E4}">
                  <adec:decorative xmlns=""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 xmlns:a16="http://schemas.microsoft.com/office/drawing/2014/main" id="{31622DCA-CB0C-4601-9C65-55CE8CDC7503}"/>
                </a:ext>
                <a:ext uri="{C183D7F6-B498-43B3-948B-1728B52AA6E4}">
                  <adec:decorative xmlns=""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 xmlns:a16="http://schemas.microsoft.com/office/drawing/2014/main" id="{18A3C304-3B7F-434E-99A7-8B8C386B4EFC}"/>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Answer Number">
            <a:extLst>
              <a:ext uri="{FF2B5EF4-FFF2-40B4-BE49-F238E27FC236}">
                <a16:creationId xmlns=""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 xmlns:a16="http://schemas.microsoft.com/office/drawing/2014/main" id="{962C3F25-041D-4E5B-839E-FBB5D7B91A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dirty="0"/>
              <a:t>Title and vertical text layout (international) </a:t>
            </a:r>
          </a:p>
        </p:txBody>
      </p:sp>
      <p:sp>
        <p:nvSpPr>
          <p:cNvPr id="7" name="Content">
            <a:extLst>
              <a:ext uri="{FF2B5EF4-FFF2-40B4-BE49-F238E27FC236}">
                <a16:creationId xmlns=""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7F823AF2-999D-4175-8C01-402CA4924585}"/>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 xmlns:a16="http://schemas.microsoft.com/office/drawing/2014/main" id="{962C3F25-041D-4E5B-839E-FBB5D7B91A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A9006E65-0AC6-4AEC-9676-8B754EE037E9}"/>
              </a:ext>
              <a:ext uri="{C183D7F6-B498-43B3-948B-1728B52AA6E4}">
                <adec:decorative xmlns=""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 xmlns:a16="http://schemas.microsoft.com/office/drawing/2014/main" id="{63FC9937-4309-1345-9FFE-12A8DD2FC6B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923864565"/>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BF6D2BA4-6287-854B-A5A3-81A95726CF44}"/>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4249790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One Column">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 xmlns:a16="http://schemas.microsoft.com/office/drawing/2014/main" id="{0BDEF14E-4027-D643-9DE2-F177FE226270}"/>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639450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 xmlns:a16="http://schemas.microsoft.com/office/drawing/2014/main" id="{6636900F-FBBE-9846-A194-AC5CF173B39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 xmlns:a16="http://schemas.microsoft.com/office/drawing/2014/main" id="{68A38432-CE99-3E4B-B087-73EB0F09CDB2}"/>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920117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8D6A50E3-62DD-469F-A4B4-2DC279107EB8}"/>
              </a:ext>
              <a:ext uri="{C183D7F6-B498-43B3-948B-1728B52AA6E4}">
                <adec:decorative xmlns=""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 xmlns:a16="http://schemas.microsoft.com/office/drawing/2014/main" id="{165087FF-D0AD-4AD7-B899-B2227A662904}"/>
                </a:ext>
                <a:ext uri="{C183D7F6-B498-43B3-948B-1728B52AA6E4}">
                  <adec:decorative xmlns=""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 xmlns:a16="http://schemas.microsoft.com/office/drawing/2014/main" id="{81DABB71-298F-46E6-9028-558C99DF72DF}"/>
                </a:ext>
                <a:ext uri="{C183D7F6-B498-43B3-948B-1728B52AA6E4}">
                  <adec:decorative xmlns=""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 xmlns:a16="http://schemas.microsoft.com/office/drawing/2014/main" id="{31FFCCD2-46F8-4A8C-9D8D-34F0218F69C7}"/>
                </a:ext>
                <a:ext uri="{C183D7F6-B498-43B3-948B-1728B52AA6E4}">
                  <adec:decorative xmlns=""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 xmlns:a16="http://schemas.microsoft.com/office/drawing/2014/main" id="{7E222A23-E698-4993-93A7-9606CF977314}"/>
                </a:ext>
                <a:ext uri="{C183D7F6-B498-43B3-948B-1728B52AA6E4}">
                  <adec:decorative xmlns=""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 xmlns:a16="http://schemas.microsoft.com/office/drawing/2014/main" id="{41BC3838-CAD1-4E45-A629-8FAE25F8F357}"/>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 xmlns:a16="http://schemas.microsoft.com/office/drawing/2014/main" id="{7D651C47-09F6-C947-968C-92FC59515123}"/>
              </a:ext>
              <a:ext uri="{C183D7F6-B498-43B3-948B-1728B52AA6E4}">
                <adec:decorative xmlns=""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 xmlns:a16="http://schemas.microsoft.com/office/drawing/2014/main" id="{FFDB7B2F-8327-B54A-A6DB-5F4F68ECD970}"/>
              </a:ext>
              <a:ext uri="{C183D7F6-B498-43B3-948B-1728B52AA6E4}">
                <adec:decorative xmlns=""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 xmlns:a16="http://schemas.microsoft.com/office/drawing/2014/main" id="{280E0825-B265-3846-8BB3-B9ECFCCA9B2D}"/>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4829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48DE57BE-35D1-43C9-81E8-26E8A5D23F69}"/>
              </a:ext>
              <a:ext uri="{C183D7F6-B498-43B3-948B-1728B52AA6E4}">
                <adec:decorative xmlns=""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 xmlns:a16="http://schemas.microsoft.com/office/drawing/2014/main" id="{BE65BC3A-8848-4619-963C-BD57EAEC2AA7}"/>
                </a:ext>
                <a:ext uri="{C183D7F6-B498-43B3-948B-1728B52AA6E4}">
                  <adec:decorative xmlns=""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 xmlns:a16="http://schemas.microsoft.com/office/drawing/2014/main" id="{4EDF473F-575B-4FFB-BAF4-E227AF8A9566}"/>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 xmlns:a16="http://schemas.microsoft.com/office/drawing/2014/main" id="{F8F6CC5A-3CF0-480D-B25E-574EDC100323}"/>
              </a:ext>
              <a:ext uri="{C183D7F6-B498-43B3-948B-1728B52AA6E4}">
                <adec:decorative xmlns=""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 xmlns:a16="http://schemas.microsoft.com/office/drawing/2014/main" id="{EF85A022-A363-4CD9-B810-5976000CBBC0}"/>
              </a:ext>
              <a:ext uri="{C183D7F6-B498-43B3-948B-1728B52AA6E4}">
                <adec:decorative xmlns=""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 xmlns:a16="http://schemas.microsoft.com/office/drawing/2014/main" id="{2D6722E9-1C81-4073-B0F0-1BD01679C8B7}"/>
                </a:ext>
                <a:ext uri="{C183D7F6-B498-43B3-948B-1728B52AA6E4}">
                  <adec:decorative xmlns=""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 xmlns:a16="http://schemas.microsoft.com/office/drawing/2014/main" id="{E6ABDCA0-5043-47E4-83F1-F456F798534C}"/>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 xmlns:a16="http://schemas.microsoft.com/office/drawing/2014/main" id="{F30563F4-C022-4AE5-AB0E-380E2398A619}"/>
              </a:ext>
              <a:ext uri="{C183D7F6-B498-43B3-948B-1728B52AA6E4}">
                <adec:decorative xmlns=""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 xmlns:a16="http://schemas.microsoft.com/office/drawing/2014/main" id="{E69D2142-6967-490F-8396-213F1FEE99B7}"/>
                </a:ext>
                <a:ext uri="{C183D7F6-B498-43B3-948B-1728B52AA6E4}">
                  <adec:decorative xmlns=""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 xmlns:a16="http://schemas.microsoft.com/office/drawing/2014/main" id="{9BFD0B48-1965-4206-B782-7E2FE7076B82}"/>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dirty="0"/>
              <a:t>Enter description</a:t>
            </a:r>
          </a:p>
        </p:txBody>
      </p:sp>
      <p:sp>
        <p:nvSpPr>
          <p:cNvPr id="7" name="Content">
            <a:extLst>
              <a:ext uri="{FF2B5EF4-FFF2-40B4-BE49-F238E27FC236}">
                <a16:creationId xmlns=""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BA3DF3DE-0044-49A0-893D-4AE69524AE45}"/>
              </a:ext>
              <a:ext uri="{C183D7F6-B498-43B3-948B-1728B52AA6E4}">
                <adec:decorative xmlns=""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 xmlns:a16="http://schemas.microsoft.com/office/drawing/2014/main" id="{80E539AA-5F27-4E27-A2EB-0002A460B024}"/>
                </a:ext>
                <a:ext uri="{C183D7F6-B498-43B3-948B-1728B52AA6E4}">
                  <adec:decorative xmlns=""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 xmlns:a16="http://schemas.microsoft.com/office/drawing/2014/main" id="{0BD8C101-546C-4D96-9A74-D006A704F407}"/>
                </a:ext>
                <a:ext uri="{C183D7F6-B498-43B3-948B-1728B52AA6E4}">
                  <adec:decorative xmlns=""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 xmlns:a16="http://schemas.microsoft.com/office/drawing/2014/main" id="{AEE440B8-B31E-487C-92A7-B1713A372E58}"/>
                </a:ext>
                <a:ext uri="{C183D7F6-B498-43B3-948B-1728B52AA6E4}">
                  <adec:decorative xmlns=""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 xmlns:a16="http://schemas.microsoft.com/office/drawing/2014/main" id="{41BC3838-CAD1-4E45-A629-8FAE25F8F357}"/>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dirty="0"/>
              <a:t>Thank you text</a:t>
            </a:r>
          </a:p>
        </p:txBody>
      </p:sp>
      <p:sp>
        <p:nvSpPr>
          <p:cNvPr id="5" name="Text Placeholder 4">
            <a:extLst>
              <a:ext uri="{FF2B5EF4-FFF2-40B4-BE49-F238E27FC236}">
                <a16:creationId xmlns=""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dirty="0"/>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3.svg"/><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3">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Content">
            <a:extLst>
              <a:ext uri="{FF2B5EF4-FFF2-40B4-BE49-F238E27FC236}">
                <a16:creationId xmlns=""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98" name="AWS Logo">
            <a:extLst>
              <a:ext uri="{FF2B5EF4-FFF2-40B4-BE49-F238E27FC236}">
                <a16:creationId xmlns="" xmlns:a16="http://schemas.microsoft.com/office/drawing/2014/main" id="{56ED120F-98B5-42C0-B16A-27FB0984653F}"/>
              </a:ext>
              <a:ext uri="{C183D7F6-B498-43B3-948B-1728B52AA6E4}">
                <adec:decorative xmlns="" xmlns:adec="http://schemas.microsoft.com/office/drawing/2017/decorative" val="1"/>
              </a:ext>
            </a:extLst>
          </p:cNvPr>
          <p:cNvPicPr>
            <a:picLocks noChangeAspect="1"/>
          </p:cNvPicPr>
          <p:nvPr/>
        </p:nvPicPr>
        <p:blipFill>
          <a:blip r:embed="rId54">
            <a:extLst>
              <a:ext uri="{96DAC541-7B7A-43D3-8B79-37D633B846F1}">
                <asvg:svgBlip xmlns="" xmlns:asvg="http://schemas.microsoft.com/office/drawing/2016/SVG/main" r:embed="rId56"/>
              </a:ext>
            </a:extLst>
          </a:blip>
          <a:stretch>
            <a:fillRect/>
          </a:stretch>
        </p:blipFill>
        <p:spPr>
          <a:xfrm>
            <a:off x="243599" y="6452308"/>
            <a:ext cx="366979" cy="219456"/>
          </a:xfrm>
          <a:prstGeom prst="rect">
            <a:avLst/>
          </a:prstGeom>
        </p:spPr>
      </p:pic>
    </p:spTree>
    <p:custDataLst>
      <p:tags r:id="rId52"/>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1" r:id="rId47"/>
    <p:sldLayoutId id="2147484092" r:id="rId48"/>
    <p:sldLayoutId id="2147484093" r:id="rId49"/>
    <p:sldLayoutId id="2147484094" r:id="rId50"/>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6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63.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4.png"/><Relationship Id="rId2" Type="http://schemas.openxmlformats.org/officeDocument/2006/relationships/slideLayout" Target="../slideLayouts/slideLayout12.xml"/><Relationship Id="rId1" Type="http://schemas.openxmlformats.org/officeDocument/2006/relationships/tags" Target="../tags/tag6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65.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66.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12.xml"/><Relationship Id="rId7" Type="http://schemas.openxmlformats.org/officeDocument/2006/relationships/image" Target="../media/image28.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5.xml"/><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13" Type="http://schemas.openxmlformats.org/officeDocument/2006/relationships/image" Target="../media/image50.svg"/><Relationship Id="rId18" Type="http://schemas.openxmlformats.org/officeDocument/2006/relationships/image" Target="../media/image38.png"/><Relationship Id="rId26" Type="http://schemas.openxmlformats.org/officeDocument/2006/relationships/image" Target="../media/image42.png"/><Relationship Id="rId39" Type="http://schemas.openxmlformats.org/officeDocument/2006/relationships/image" Target="../media/image76.svg"/><Relationship Id="rId21" Type="http://schemas.openxmlformats.org/officeDocument/2006/relationships/image" Target="../media/image58.svg"/><Relationship Id="rId34" Type="http://schemas.openxmlformats.org/officeDocument/2006/relationships/image" Target="../media/image46.png"/><Relationship Id="rId42" Type="http://schemas.openxmlformats.org/officeDocument/2006/relationships/image" Target="../media/image50.png"/><Relationship Id="rId47" Type="http://schemas.openxmlformats.org/officeDocument/2006/relationships/image" Target="../media/image84.svg"/><Relationship Id="rId7" Type="http://schemas.openxmlformats.org/officeDocument/2006/relationships/image" Target="../media/image44.svg"/><Relationship Id="rId2" Type="http://schemas.openxmlformats.org/officeDocument/2006/relationships/slideLayout" Target="../slideLayouts/slideLayout35.xml"/><Relationship Id="rId16" Type="http://schemas.openxmlformats.org/officeDocument/2006/relationships/image" Target="../media/image37.png"/><Relationship Id="rId29" Type="http://schemas.openxmlformats.org/officeDocument/2006/relationships/image" Target="../media/image66.svg"/><Relationship Id="rId11" Type="http://schemas.openxmlformats.org/officeDocument/2006/relationships/image" Target="../media/image48.svg"/><Relationship Id="rId24" Type="http://schemas.openxmlformats.org/officeDocument/2006/relationships/image" Target="../media/image41.png"/><Relationship Id="rId32" Type="http://schemas.openxmlformats.org/officeDocument/2006/relationships/image" Target="../media/image45.png"/><Relationship Id="rId37" Type="http://schemas.openxmlformats.org/officeDocument/2006/relationships/image" Target="../media/image74.svg"/><Relationship Id="rId40" Type="http://schemas.openxmlformats.org/officeDocument/2006/relationships/image" Target="../media/image49.png"/><Relationship Id="rId45" Type="http://schemas.openxmlformats.org/officeDocument/2006/relationships/image" Target="../media/image82.svg"/><Relationship Id="rId5" Type="http://schemas.openxmlformats.org/officeDocument/2006/relationships/image" Target="../media/image42.svg"/><Relationship Id="rId15" Type="http://schemas.openxmlformats.org/officeDocument/2006/relationships/image" Target="../media/image52.svg"/><Relationship Id="rId23" Type="http://schemas.openxmlformats.org/officeDocument/2006/relationships/image" Target="../media/image60.svg"/><Relationship Id="rId28" Type="http://schemas.openxmlformats.org/officeDocument/2006/relationships/image" Target="../media/image43.png"/><Relationship Id="rId36" Type="http://schemas.openxmlformats.org/officeDocument/2006/relationships/image" Target="../media/image47.png"/><Relationship Id="rId49" Type="http://schemas.openxmlformats.org/officeDocument/2006/relationships/image" Target="../media/image86.svg"/><Relationship Id="rId10" Type="http://schemas.openxmlformats.org/officeDocument/2006/relationships/image" Target="../media/image34.png"/><Relationship Id="rId19" Type="http://schemas.openxmlformats.org/officeDocument/2006/relationships/image" Target="../media/image56.svg"/><Relationship Id="rId31" Type="http://schemas.openxmlformats.org/officeDocument/2006/relationships/image" Target="../media/image68.svg"/><Relationship Id="rId44" Type="http://schemas.openxmlformats.org/officeDocument/2006/relationships/image" Target="../media/image51.png"/><Relationship Id="rId4" Type="http://schemas.openxmlformats.org/officeDocument/2006/relationships/image" Target="../media/image31.png"/><Relationship Id="rId9" Type="http://schemas.openxmlformats.org/officeDocument/2006/relationships/image" Target="../media/image46.svg"/><Relationship Id="rId14" Type="http://schemas.openxmlformats.org/officeDocument/2006/relationships/image" Target="../media/image36.png"/><Relationship Id="rId22" Type="http://schemas.openxmlformats.org/officeDocument/2006/relationships/image" Target="../media/image40.png"/><Relationship Id="rId27" Type="http://schemas.openxmlformats.org/officeDocument/2006/relationships/image" Target="../media/image64.svg"/><Relationship Id="rId30" Type="http://schemas.openxmlformats.org/officeDocument/2006/relationships/image" Target="../media/image44.png"/><Relationship Id="rId35" Type="http://schemas.openxmlformats.org/officeDocument/2006/relationships/image" Target="../media/image72.svg"/><Relationship Id="rId43" Type="http://schemas.openxmlformats.org/officeDocument/2006/relationships/image" Target="../media/image80.svg"/><Relationship Id="rId48" Type="http://schemas.openxmlformats.org/officeDocument/2006/relationships/image" Target="../media/image53.png"/><Relationship Id="rId8" Type="http://schemas.openxmlformats.org/officeDocument/2006/relationships/image" Target="../media/image33.png"/><Relationship Id="rId3" Type="http://schemas.openxmlformats.org/officeDocument/2006/relationships/notesSlide" Target="../notesSlides/notesSlide16.xml"/><Relationship Id="rId12" Type="http://schemas.openxmlformats.org/officeDocument/2006/relationships/image" Target="../media/image35.png"/><Relationship Id="rId17" Type="http://schemas.openxmlformats.org/officeDocument/2006/relationships/image" Target="../media/image54.svg"/><Relationship Id="rId25" Type="http://schemas.openxmlformats.org/officeDocument/2006/relationships/image" Target="../media/image62.svg"/><Relationship Id="rId33" Type="http://schemas.openxmlformats.org/officeDocument/2006/relationships/image" Target="../media/image70.svg"/><Relationship Id="rId38" Type="http://schemas.openxmlformats.org/officeDocument/2006/relationships/image" Target="../media/image48.png"/><Relationship Id="rId46" Type="http://schemas.openxmlformats.org/officeDocument/2006/relationships/image" Target="../media/image52.png"/><Relationship Id="rId20" Type="http://schemas.openxmlformats.org/officeDocument/2006/relationships/image" Target="../media/image39.png"/><Relationship Id="rId41" Type="http://schemas.openxmlformats.org/officeDocument/2006/relationships/image" Target="../media/image78.svg"/><Relationship Id="rId1" Type="http://schemas.openxmlformats.org/officeDocument/2006/relationships/tags" Target="../tags/tag69.xml"/><Relationship Id="rId6"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94.svg"/><Relationship Id="rId3" Type="http://schemas.openxmlformats.org/officeDocument/2006/relationships/notesSlide" Target="../notesSlides/notesSlide17.xml"/><Relationship Id="rId7" Type="http://schemas.openxmlformats.org/officeDocument/2006/relationships/image" Target="../media/image88.svg"/><Relationship Id="rId12" Type="http://schemas.openxmlformats.org/officeDocument/2006/relationships/image" Target="../media/image57.png"/><Relationship Id="rId2" Type="http://schemas.openxmlformats.org/officeDocument/2006/relationships/slideLayout" Target="../slideLayouts/slideLayout35.xml"/><Relationship Id="rId1" Type="http://schemas.openxmlformats.org/officeDocument/2006/relationships/tags" Target="../tags/tag70.xml"/><Relationship Id="rId6" Type="http://schemas.openxmlformats.org/officeDocument/2006/relationships/image" Target="../media/image54.png"/><Relationship Id="rId11" Type="http://schemas.openxmlformats.org/officeDocument/2006/relationships/image" Target="../media/image92.svg"/><Relationship Id="rId5" Type="http://schemas.openxmlformats.org/officeDocument/2006/relationships/image" Target="../media/image54.svg"/><Relationship Id="rId10" Type="http://schemas.openxmlformats.org/officeDocument/2006/relationships/image" Target="../media/image56.png"/><Relationship Id="rId4" Type="http://schemas.openxmlformats.org/officeDocument/2006/relationships/image" Target="../media/image37.png"/><Relationship Id="rId9" Type="http://schemas.openxmlformats.org/officeDocument/2006/relationships/image" Target="../media/image90.svg"/><Relationship Id="rId14" Type="http://schemas.openxmlformats.org/officeDocument/2006/relationships/image" Target="../media/image58.tiff"/></Relationships>
</file>

<file path=ppt/slides/_rels/slide18.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63.png"/><Relationship Id="rId18" Type="http://schemas.openxmlformats.org/officeDocument/2006/relationships/image" Target="../media/image108.svg"/><Relationship Id="rId3" Type="http://schemas.openxmlformats.org/officeDocument/2006/relationships/notesSlide" Target="../notesSlides/notesSlide18.xml"/><Relationship Id="rId21" Type="http://schemas.openxmlformats.org/officeDocument/2006/relationships/image" Target="../media/image67.png"/><Relationship Id="rId7" Type="http://schemas.openxmlformats.org/officeDocument/2006/relationships/image" Target="../media/image60.png"/><Relationship Id="rId12" Type="http://schemas.openxmlformats.org/officeDocument/2006/relationships/image" Target="../media/image102.svg"/><Relationship Id="rId17" Type="http://schemas.openxmlformats.org/officeDocument/2006/relationships/image" Target="../media/image65.png"/><Relationship Id="rId2" Type="http://schemas.openxmlformats.org/officeDocument/2006/relationships/slideLayout" Target="../slideLayouts/slideLayout35.xml"/><Relationship Id="rId16" Type="http://schemas.openxmlformats.org/officeDocument/2006/relationships/image" Target="../media/image106.svg"/><Relationship Id="rId20" Type="http://schemas.openxmlformats.org/officeDocument/2006/relationships/image" Target="../media/image110.svg"/><Relationship Id="rId1" Type="http://schemas.openxmlformats.org/officeDocument/2006/relationships/tags" Target="../tags/tag71.xml"/><Relationship Id="rId6" Type="http://schemas.openxmlformats.org/officeDocument/2006/relationships/image" Target="../media/image48.svg"/><Relationship Id="rId11" Type="http://schemas.openxmlformats.org/officeDocument/2006/relationships/image" Target="../media/image62.png"/><Relationship Id="rId5" Type="http://schemas.openxmlformats.org/officeDocument/2006/relationships/image" Target="../media/image34.png"/><Relationship Id="rId15" Type="http://schemas.openxmlformats.org/officeDocument/2006/relationships/image" Target="../media/image64.png"/><Relationship Id="rId10" Type="http://schemas.openxmlformats.org/officeDocument/2006/relationships/image" Target="../media/image100.svg"/><Relationship Id="rId19" Type="http://schemas.openxmlformats.org/officeDocument/2006/relationships/image" Target="../media/image66.png"/><Relationship Id="rId4" Type="http://schemas.openxmlformats.org/officeDocument/2006/relationships/image" Target="../media/image59.tiff"/><Relationship Id="rId9" Type="http://schemas.openxmlformats.org/officeDocument/2006/relationships/image" Target="../media/image61.png"/><Relationship Id="rId14" Type="http://schemas.openxmlformats.org/officeDocument/2006/relationships/image" Target="../media/image104.svg"/><Relationship Id="rId22" Type="http://schemas.openxmlformats.org/officeDocument/2006/relationships/image" Target="../media/image112.svg"/></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120.svg"/><Relationship Id="rId3" Type="http://schemas.openxmlformats.org/officeDocument/2006/relationships/notesSlide" Target="../notesSlides/notesSlide19.xml"/><Relationship Id="rId7" Type="http://schemas.openxmlformats.org/officeDocument/2006/relationships/image" Target="../media/image114.svg"/><Relationship Id="rId12" Type="http://schemas.openxmlformats.org/officeDocument/2006/relationships/image" Target="../media/image71.png"/><Relationship Id="rId2" Type="http://schemas.openxmlformats.org/officeDocument/2006/relationships/slideLayout" Target="../slideLayouts/slideLayout35.xml"/><Relationship Id="rId1" Type="http://schemas.openxmlformats.org/officeDocument/2006/relationships/tags" Target="../tags/tag72.xml"/><Relationship Id="rId6" Type="http://schemas.openxmlformats.org/officeDocument/2006/relationships/image" Target="../media/image68.png"/><Relationship Id="rId11" Type="http://schemas.openxmlformats.org/officeDocument/2006/relationships/image" Target="../media/image118.svg"/><Relationship Id="rId5" Type="http://schemas.openxmlformats.org/officeDocument/2006/relationships/image" Target="../media/image60.svg"/><Relationship Id="rId10" Type="http://schemas.openxmlformats.org/officeDocument/2006/relationships/image" Target="../media/image70.png"/><Relationship Id="rId4" Type="http://schemas.openxmlformats.org/officeDocument/2006/relationships/image" Target="../media/image40.png"/><Relationship Id="rId9" Type="http://schemas.openxmlformats.org/officeDocument/2006/relationships/image" Target="../media/image116.svg"/><Relationship Id="rId14" Type="http://schemas.openxmlformats.org/officeDocument/2006/relationships/image" Target="../media/image72.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20.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77.png"/><Relationship Id="rId18" Type="http://schemas.openxmlformats.org/officeDocument/2006/relationships/image" Target="../media/image134.svg"/><Relationship Id="rId3" Type="http://schemas.openxmlformats.org/officeDocument/2006/relationships/notesSlide" Target="../notesSlides/notesSlide20.xml"/><Relationship Id="rId7" Type="http://schemas.openxmlformats.org/officeDocument/2006/relationships/image" Target="../media/image74.png"/><Relationship Id="rId12" Type="http://schemas.openxmlformats.org/officeDocument/2006/relationships/image" Target="../media/image128.svg"/><Relationship Id="rId17" Type="http://schemas.openxmlformats.org/officeDocument/2006/relationships/image" Target="../media/image79.png"/><Relationship Id="rId2" Type="http://schemas.openxmlformats.org/officeDocument/2006/relationships/slideLayout" Target="../slideLayouts/slideLayout35.xml"/><Relationship Id="rId16" Type="http://schemas.openxmlformats.org/officeDocument/2006/relationships/image" Target="../media/image132.svg"/><Relationship Id="rId20" Type="http://schemas.openxmlformats.org/officeDocument/2006/relationships/image" Target="../media/image136.svg"/><Relationship Id="rId1" Type="http://schemas.openxmlformats.org/officeDocument/2006/relationships/tags" Target="../tags/tag73.xml"/><Relationship Id="rId6" Type="http://schemas.openxmlformats.org/officeDocument/2006/relationships/image" Target="../media/image42.svg"/><Relationship Id="rId11" Type="http://schemas.openxmlformats.org/officeDocument/2006/relationships/image" Target="../media/image76.png"/><Relationship Id="rId5" Type="http://schemas.openxmlformats.org/officeDocument/2006/relationships/image" Target="../media/image31.png"/><Relationship Id="rId15" Type="http://schemas.openxmlformats.org/officeDocument/2006/relationships/image" Target="../media/image78.png"/><Relationship Id="rId10" Type="http://schemas.openxmlformats.org/officeDocument/2006/relationships/image" Target="../media/image126.svg"/><Relationship Id="rId19" Type="http://schemas.openxmlformats.org/officeDocument/2006/relationships/image" Target="../media/image80.png"/><Relationship Id="rId4" Type="http://schemas.openxmlformats.org/officeDocument/2006/relationships/image" Target="../media/image73.tiff"/><Relationship Id="rId9" Type="http://schemas.openxmlformats.org/officeDocument/2006/relationships/image" Target="../media/image75.png"/><Relationship Id="rId14" Type="http://schemas.openxmlformats.org/officeDocument/2006/relationships/image" Target="../media/image130.svg"/></Relationships>
</file>

<file path=ppt/slides/_rels/slide21.xml.rels><?xml version="1.0" encoding="UTF-8" standalone="yes"?>
<Relationships xmlns="http://schemas.openxmlformats.org/package/2006/relationships"><Relationship Id="rId8" Type="http://schemas.openxmlformats.org/officeDocument/2006/relationships/image" Target="../media/image141.svg"/><Relationship Id="rId13" Type="http://schemas.openxmlformats.org/officeDocument/2006/relationships/image" Target="../media/image85.png"/><Relationship Id="rId18" Type="http://schemas.openxmlformats.org/officeDocument/2006/relationships/image" Target="../media/image149.svg"/><Relationship Id="rId3" Type="http://schemas.openxmlformats.org/officeDocument/2006/relationships/notesSlide" Target="../notesSlides/notesSlide21.xml"/><Relationship Id="rId7" Type="http://schemas.openxmlformats.org/officeDocument/2006/relationships/image" Target="../media/image83.png"/><Relationship Id="rId12" Type="http://schemas.openxmlformats.org/officeDocument/2006/relationships/image" Target="../media/image143.svg"/><Relationship Id="rId17" Type="http://schemas.openxmlformats.org/officeDocument/2006/relationships/image" Target="../media/image87.png"/><Relationship Id="rId2" Type="http://schemas.openxmlformats.org/officeDocument/2006/relationships/slideLayout" Target="../slideLayouts/slideLayout35.xml"/><Relationship Id="rId16" Type="http://schemas.openxmlformats.org/officeDocument/2006/relationships/image" Target="../media/image147.svg"/><Relationship Id="rId1" Type="http://schemas.openxmlformats.org/officeDocument/2006/relationships/tags" Target="../tags/tag74.xml"/><Relationship Id="rId6" Type="http://schemas.openxmlformats.org/officeDocument/2006/relationships/image" Target="../media/image139.sv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86.png"/><Relationship Id="rId10" Type="http://schemas.openxmlformats.org/officeDocument/2006/relationships/image" Target="../media/image58.svg"/><Relationship Id="rId4" Type="http://schemas.openxmlformats.org/officeDocument/2006/relationships/image" Target="../media/image81.jpg"/><Relationship Id="rId9" Type="http://schemas.openxmlformats.org/officeDocument/2006/relationships/image" Target="../media/image39.png"/><Relationship Id="rId14" Type="http://schemas.openxmlformats.org/officeDocument/2006/relationships/image" Target="../media/image145.svg"/></Relationships>
</file>

<file path=ppt/slides/_rels/slide2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notesSlide" Target="../notesSlides/notesSlide22.xml"/><Relationship Id="rId7" Type="http://schemas.openxmlformats.org/officeDocument/2006/relationships/image" Target="../media/image151.svg"/><Relationship Id="rId12" Type="http://schemas.openxmlformats.org/officeDocument/2006/relationships/image" Target="../media/image91.jpg"/><Relationship Id="rId2" Type="http://schemas.openxmlformats.org/officeDocument/2006/relationships/slideLayout" Target="../slideLayouts/slideLayout35.xml"/><Relationship Id="rId1" Type="http://schemas.openxmlformats.org/officeDocument/2006/relationships/tags" Target="../tags/tag75.xml"/><Relationship Id="rId6" Type="http://schemas.openxmlformats.org/officeDocument/2006/relationships/image" Target="../media/image88.png"/><Relationship Id="rId11" Type="http://schemas.openxmlformats.org/officeDocument/2006/relationships/image" Target="../media/image155.svg"/><Relationship Id="rId5" Type="http://schemas.openxmlformats.org/officeDocument/2006/relationships/image" Target="../media/image84.svg"/><Relationship Id="rId10" Type="http://schemas.openxmlformats.org/officeDocument/2006/relationships/image" Target="../media/image90.png"/><Relationship Id="rId4" Type="http://schemas.openxmlformats.org/officeDocument/2006/relationships/image" Target="../media/image52.png"/><Relationship Id="rId9" Type="http://schemas.openxmlformats.org/officeDocument/2006/relationships/image" Target="../media/image153.svg"/></Relationships>
</file>

<file path=ppt/slides/_rels/slide23.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66.svg"/><Relationship Id="rId18" Type="http://schemas.openxmlformats.org/officeDocument/2006/relationships/image" Target="../media/image99.png"/><Relationship Id="rId3" Type="http://schemas.openxmlformats.org/officeDocument/2006/relationships/notesSlide" Target="../notesSlides/notesSlide23.xml"/><Relationship Id="rId21" Type="http://schemas.openxmlformats.org/officeDocument/2006/relationships/image" Target="../media/image52.svg"/><Relationship Id="rId7" Type="http://schemas.openxmlformats.org/officeDocument/2006/relationships/image" Target="../media/image160.svg"/><Relationship Id="rId12" Type="http://schemas.openxmlformats.org/officeDocument/2006/relationships/image" Target="../media/image96.png"/><Relationship Id="rId17" Type="http://schemas.openxmlformats.org/officeDocument/2006/relationships/image" Target="../media/image170.svg"/><Relationship Id="rId2" Type="http://schemas.openxmlformats.org/officeDocument/2006/relationships/slideLayout" Target="../slideLayouts/slideLayout12.xml"/><Relationship Id="rId16" Type="http://schemas.openxmlformats.org/officeDocument/2006/relationships/image" Target="../media/image98.png"/><Relationship Id="rId20" Type="http://schemas.openxmlformats.org/officeDocument/2006/relationships/image" Target="../media/image36.png"/><Relationship Id="rId1" Type="http://schemas.openxmlformats.org/officeDocument/2006/relationships/tags" Target="../tags/tag76.xml"/><Relationship Id="rId6" Type="http://schemas.openxmlformats.org/officeDocument/2006/relationships/image" Target="../media/image93.png"/><Relationship Id="rId11" Type="http://schemas.openxmlformats.org/officeDocument/2006/relationships/image" Target="../media/image164.svg"/><Relationship Id="rId5" Type="http://schemas.openxmlformats.org/officeDocument/2006/relationships/image" Target="../media/image158.svg"/><Relationship Id="rId15" Type="http://schemas.openxmlformats.org/officeDocument/2006/relationships/image" Target="../media/image168.svg"/><Relationship Id="rId10" Type="http://schemas.openxmlformats.org/officeDocument/2006/relationships/image" Target="../media/image95.png"/><Relationship Id="rId19" Type="http://schemas.openxmlformats.org/officeDocument/2006/relationships/image" Target="../media/image172.svg"/><Relationship Id="rId4" Type="http://schemas.openxmlformats.org/officeDocument/2006/relationships/image" Target="../media/image92.png"/><Relationship Id="rId9" Type="http://schemas.openxmlformats.org/officeDocument/2006/relationships/image" Target="../media/image162.svg"/><Relationship Id="rId14" Type="http://schemas.openxmlformats.org/officeDocument/2006/relationships/image" Target="../media/image97.png"/><Relationship Id="rId22" Type="http://schemas.openxmlformats.org/officeDocument/2006/relationships/image" Target="../media/image100.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7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7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ags" Target="../tags/tag7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hyperlink" Target="https://aws.amazon.com/products/" TargetMode="External"/><Relationship Id="rId2" Type="http://schemas.openxmlformats.org/officeDocument/2006/relationships/slideLayout" Target="../slideLayouts/slideLayout12.xml"/><Relationship Id="rId1" Type="http://schemas.openxmlformats.org/officeDocument/2006/relationships/tags" Target="../tags/tag80.xml"/><Relationship Id="rId6" Type="http://schemas.openxmlformats.org/officeDocument/2006/relationships/hyperlink" Target="https://aws.amazon.com/about-aws/global-infrastructure" TargetMode="External"/><Relationship Id="rId5" Type="http://schemas.openxmlformats.org/officeDocument/2006/relationships/hyperlink" Target="https://aws.amazon.com/about-aws/global-infrastructure/regional-product-services/" TargetMode="External"/><Relationship Id="rId4" Type="http://schemas.openxmlformats.org/officeDocument/2006/relationships/hyperlink" Target="https://aws.amazon.com/about-aws/global-infrastructure/"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tags" Target="../tags/tag8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5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5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58.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59.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60.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9.xml"/><Relationship Id="rId7" Type="http://schemas.openxmlformats.org/officeDocument/2006/relationships/image" Target="../media/image25.svg"/><Relationship Id="rId2" Type="http://schemas.openxmlformats.org/officeDocument/2006/relationships/slideLayout" Target="../slideLayouts/slideLayout12.xml"/><Relationship Id="rId1" Type="http://schemas.openxmlformats.org/officeDocument/2006/relationships/tags" Target="../tags/tag61.xml"/><Relationship Id="rId6" Type="http://schemas.openxmlformats.org/officeDocument/2006/relationships/image" Target="../media/image16.png"/><Relationship Id="rId5" Type="http://schemas.openxmlformats.org/officeDocument/2006/relationships/image" Target="../media/image23.svg"/><Relationship Id="rId4" Type="http://schemas.openxmlformats.org/officeDocument/2006/relationships/image" Target="../media/image15.png"/><Relationship Id="rId9"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5760" y="2295143"/>
            <a:ext cx="11567160" cy="2065841"/>
          </a:xfrm>
        </p:spPr>
        <p:txBody>
          <a:bodyPr>
            <a:noAutofit/>
          </a:bodyPr>
          <a:lstStyle/>
          <a:p>
            <a:pPr algn="ctr"/>
            <a:r>
              <a:rPr lang="en-US" sz="4000" dirty="0"/>
              <a:t>Intro to Cloud Computing</a:t>
            </a:r>
            <a:br>
              <a:rPr lang="en-US" sz="4000" dirty="0"/>
            </a:br>
            <a:r>
              <a:rPr lang="en-US" sz="4000" dirty="0"/>
              <a:t>CS4037 (BCS-6A)</a:t>
            </a:r>
            <a:br>
              <a:rPr lang="en-US" sz="4000" dirty="0"/>
            </a:br>
            <a:r>
              <a:rPr lang="en-US" sz="4000" dirty="0"/>
              <a:t>Lecture </a:t>
            </a:r>
            <a:r>
              <a:rPr lang="en-US" sz="4000" dirty="0" smtClean="0"/>
              <a:t>05</a:t>
            </a:r>
            <a:endParaRPr lang="en-US" sz="4000" dirty="0">
              <a:latin typeface="+mn-lt"/>
            </a:endParaRPr>
          </a:p>
        </p:txBody>
      </p:sp>
      <p:sp>
        <p:nvSpPr>
          <p:cNvPr id="2" name="Text Placeholder 1">
            <a:extLst>
              <a:ext uri="{FF2B5EF4-FFF2-40B4-BE49-F238E27FC236}">
                <a16:creationId xmlns:a16="http://schemas.microsoft.com/office/drawing/2014/main" xmlns="" id="{80FE7376-22E1-144B-A159-CC0714A9EC78}"/>
              </a:ext>
            </a:extLst>
          </p:cNvPr>
          <p:cNvSpPr>
            <a:spLocks noGrp="1"/>
          </p:cNvSpPr>
          <p:nvPr>
            <p:ph type="subTitle" idx="1"/>
          </p:nvPr>
        </p:nvSpPr>
        <p:spPr>
          <a:xfrm>
            <a:off x="365760" y="4473768"/>
            <a:ext cx="11567160" cy="1722080"/>
          </a:xfrm>
        </p:spPr>
        <p:txBody>
          <a:bodyPr/>
          <a:lstStyle/>
          <a:p>
            <a:pPr algn="ctr"/>
            <a:r>
              <a:rPr lang="en-US" dirty="0" smtClean="0"/>
              <a:t>Danyal </a:t>
            </a:r>
            <a:r>
              <a:rPr lang="en-US" dirty="0" err="1"/>
              <a:t>Farhat</a:t>
            </a:r>
            <a:endParaRPr lang="en-US" dirty="0"/>
          </a:p>
          <a:p>
            <a:pPr algn="ctr"/>
            <a:r>
              <a:rPr lang="en-US" dirty="0" smtClean="0"/>
              <a:t>FAST School </a:t>
            </a:r>
            <a:r>
              <a:rPr lang="en-US" dirty="0"/>
              <a:t>of </a:t>
            </a:r>
            <a:r>
              <a:rPr lang="en-US" dirty="0" smtClean="0"/>
              <a:t>Computing</a:t>
            </a:r>
            <a:r>
              <a:rPr lang="en-US" dirty="0" smtClean="0"/>
              <a:t>, </a:t>
            </a:r>
            <a:r>
              <a:rPr lang="en-US" dirty="0" smtClean="0"/>
              <a:t>NUCES Lahore</a:t>
            </a:r>
          </a:p>
          <a:p>
            <a:pPr algn="ctr"/>
            <a:r>
              <a:rPr lang="en-US" dirty="0" smtClean="0"/>
              <a:t>14 February, 2023</a:t>
            </a:r>
            <a:endParaRPr lang="en-US" dirty="0"/>
          </a:p>
        </p:txBody>
      </p:sp>
    </p:spTree>
    <p:custDataLst>
      <p:tags r:id="rId1"/>
    </p:custDataLst>
    <p:extLst>
      <p:ext uri="{BB962C8B-B14F-4D97-AF65-F5344CB8AC3E}">
        <p14:creationId xmlns:p14="http://schemas.microsoft.com/office/powerpoint/2010/main" val="2995874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95B79BE2-941D-8D47-AF8C-1D3E4773E362}"/>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10</a:t>
            </a:fld>
            <a:endParaRPr lang="en-US" dirty="0"/>
          </a:p>
        </p:txBody>
      </p:sp>
      <p:sp>
        <p:nvSpPr>
          <p:cNvPr id="2" name="Title 1"/>
          <p:cNvSpPr>
            <a:spLocks noGrp="1"/>
          </p:cNvSpPr>
          <p:nvPr>
            <p:ph type="title"/>
          </p:nvPr>
        </p:nvSpPr>
        <p:spPr/>
        <p:txBody>
          <a:bodyPr/>
          <a:lstStyle/>
          <a:p>
            <a:r>
              <a:rPr lang="en-US" dirty="0"/>
              <a:t>AWS data centers</a:t>
            </a:r>
          </a:p>
        </p:txBody>
      </p:sp>
      <p:sp>
        <p:nvSpPr>
          <p:cNvPr id="4" name="Content Placeholder 3"/>
          <p:cNvSpPr>
            <a:spLocks noGrp="1"/>
          </p:cNvSpPr>
          <p:nvPr>
            <p:ph sz="quarter" idx="21"/>
          </p:nvPr>
        </p:nvSpPr>
        <p:spPr>
          <a:xfrm>
            <a:off x="365760" y="1143000"/>
            <a:ext cx="6720840" cy="5291750"/>
          </a:xfrm>
        </p:spPr>
        <p:txBody>
          <a:bodyPr>
            <a:noAutofit/>
          </a:bodyPr>
          <a:lstStyle/>
          <a:p>
            <a:pPr marL="457200" indent="-457200"/>
            <a:r>
              <a:rPr lang="en-US" dirty="0"/>
              <a:t>AWS data centers are </a:t>
            </a:r>
            <a:r>
              <a:rPr lang="en-US" dirty="0">
                <a:solidFill>
                  <a:schemeClr val="accent6"/>
                </a:solidFill>
              </a:rPr>
              <a:t>designed for security</a:t>
            </a:r>
            <a:r>
              <a:rPr lang="en-US" dirty="0"/>
              <a:t>.</a:t>
            </a:r>
          </a:p>
          <a:p>
            <a:pPr marL="457200" indent="-457200"/>
            <a:r>
              <a:rPr lang="en-US" dirty="0"/>
              <a:t>Data centers are where the </a:t>
            </a:r>
            <a:r>
              <a:rPr lang="en-US" dirty="0">
                <a:solidFill>
                  <a:srgbClr val="333399"/>
                </a:solidFill>
              </a:rPr>
              <a:t>data resides</a:t>
            </a:r>
            <a:r>
              <a:rPr lang="en-US" dirty="0"/>
              <a:t> and </a:t>
            </a:r>
            <a:r>
              <a:rPr lang="en-US" dirty="0">
                <a:solidFill>
                  <a:srgbClr val="333399"/>
                </a:solidFill>
              </a:rPr>
              <a:t>data processing </a:t>
            </a:r>
            <a:r>
              <a:rPr lang="en-US" dirty="0"/>
              <a:t>occurs.</a:t>
            </a:r>
          </a:p>
          <a:p>
            <a:pPr marL="457200" indent="-457200"/>
            <a:r>
              <a:rPr lang="en-US" dirty="0"/>
              <a:t>Each data center has redundant power, networking, and connectivity, and is housed in a separate facility.</a:t>
            </a:r>
          </a:p>
          <a:p>
            <a:pPr marL="457200" indent="-457200"/>
            <a:r>
              <a:rPr lang="en-US" dirty="0"/>
              <a:t>A data center typically has 50,000 to 80,000 physical servers</a:t>
            </a:r>
            <a:r>
              <a:rPr lang="en-US" dirty="0" smtClean="0"/>
              <a:t>.</a:t>
            </a:r>
          </a:p>
          <a:p>
            <a:pPr marL="457200" indent="-457200"/>
            <a:r>
              <a:rPr lang="en-US" dirty="0" smtClean="0"/>
              <a:t>NUCES LHR as Single Availability zone</a:t>
            </a:r>
            <a:endParaRPr lang="en-US" dirty="0"/>
          </a:p>
        </p:txBody>
      </p:sp>
      <p:pic>
        <p:nvPicPr>
          <p:cNvPr id="6" name="Picture 5">
            <a:extLst>
              <a:ext uri="{FF2B5EF4-FFF2-40B4-BE49-F238E27FC236}">
                <a16:creationId xmlns="" xmlns:a16="http://schemas.microsoft.com/office/drawing/2014/main" id="{C45D10C6-8A55-D245-B5FF-F89BFB560367}"/>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7086600" y="2137078"/>
            <a:ext cx="4814547" cy="3519761"/>
          </a:xfrm>
          <a:prstGeom prst="rect">
            <a:avLst/>
          </a:prstGeom>
        </p:spPr>
      </p:pic>
    </p:spTree>
    <p:custDataLst>
      <p:tags r:id="rId1"/>
    </p:custDataLst>
    <p:extLst>
      <p:ext uri="{BB962C8B-B14F-4D97-AF65-F5344CB8AC3E}">
        <p14:creationId xmlns:p14="http://schemas.microsoft.com/office/powerpoint/2010/main" val="3403752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AAB930C8-5FAB-7A41-B3FF-60336F2C9B84}"/>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11</a:t>
            </a:fld>
            <a:endParaRPr lang="en-US" dirty="0"/>
          </a:p>
        </p:txBody>
      </p:sp>
      <p:sp>
        <p:nvSpPr>
          <p:cNvPr id="7" name="Title 6">
            <a:extLst>
              <a:ext uri="{FF2B5EF4-FFF2-40B4-BE49-F238E27FC236}">
                <a16:creationId xmlns="" xmlns:a16="http://schemas.microsoft.com/office/drawing/2014/main" id="{A63E9036-94C3-9249-BECB-7C8590C0770E}"/>
              </a:ext>
            </a:extLst>
          </p:cNvPr>
          <p:cNvSpPr>
            <a:spLocks noGrp="1"/>
          </p:cNvSpPr>
          <p:nvPr>
            <p:ph type="title"/>
          </p:nvPr>
        </p:nvSpPr>
        <p:spPr/>
        <p:txBody>
          <a:bodyPr/>
          <a:lstStyle/>
          <a:p>
            <a:r>
              <a:rPr lang="en-US" dirty="0"/>
              <a:t>Points of Presence</a:t>
            </a:r>
          </a:p>
        </p:txBody>
      </p:sp>
      <p:sp>
        <p:nvSpPr>
          <p:cNvPr id="8" name="Content Placeholder 7">
            <a:extLst>
              <a:ext uri="{FF2B5EF4-FFF2-40B4-BE49-F238E27FC236}">
                <a16:creationId xmlns="" xmlns:a16="http://schemas.microsoft.com/office/drawing/2014/main" id="{92EED430-649D-314F-8B54-13C025927D57}"/>
              </a:ext>
            </a:extLst>
          </p:cNvPr>
          <p:cNvSpPr>
            <a:spLocks noGrp="1"/>
          </p:cNvSpPr>
          <p:nvPr>
            <p:ph sz="quarter" idx="21"/>
          </p:nvPr>
        </p:nvSpPr>
        <p:spPr>
          <a:xfrm>
            <a:off x="365760" y="1143000"/>
            <a:ext cx="3906437" cy="5291750"/>
          </a:xfrm>
        </p:spPr>
        <p:txBody>
          <a:bodyPr/>
          <a:lstStyle/>
          <a:p>
            <a:r>
              <a:rPr lang="en-US" sz="2000" dirty="0"/>
              <a:t>AWS provides a global network of </a:t>
            </a:r>
            <a:r>
              <a:rPr lang="en-US" sz="2000" dirty="0">
                <a:solidFill>
                  <a:schemeClr val="accent6"/>
                </a:solidFill>
              </a:rPr>
              <a:t>Points of Presence </a:t>
            </a:r>
            <a:r>
              <a:rPr lang="en-US" sz="2000" dirty="0"/>
              <a:t>locations </a:t>
            </a:r>
          </a:p>
          <a:p>
            <a:r>
              <a:rPr lang="en-US" sz="2000" dirty="0"/>
              <a:t>Consists of </a:t>
            </a:r>
            <a:r>
              <a:rPr lang="en-US" sz="2000" b="1" dirty="0">
                <a:solidFill>
                  <a:srgbClr val="504BAB"/>
                </a:solidFill>
              </a:rPr>
              <a:t>edge locations </a:t>
            </a:r>
            <a:r>
              <a:rPr lang="en-US" sz="2000" dirty="0"/>
              <a:t>and a much smaller number of </a:t>
            </a:r>
            <a:r>
              <a:rPr lang="en-US" sz="2000" b="1" dirty="0">
                <a:solidFill>
                  <a:srgbClr val="504BAB"/>
                </a:solidFill>
              </a:rPr>
              <a:t>Regional edge caches</a:t>
            </a:r>
          </a:p>
          <a:p>
            <a:r>
              <a:rPr lang="en-US" sz="2000" dirty="0"/>
              <a:t>Used with Amazon CloudFront </a:t>
            </a:r>
          </a:p>
          <a:p>
            <a:pPr lvl="1"/>
            <a:r>
              <a:rPr lang="en-US" sz="1600" dirty="0"/>
              <a:t>A global Content Delivery Network (CDN), that delivers content to end users with</a:t>
            </a:r>
            <a:r>
              <a:rPr lang="en-US" sz="1600" dirty="0">
                <a:solidFill>
                  <a:schemeClr val="accent6"/>
                </a:solidFill>
              </a:rPr>
              <a:t> reduced latency</a:t>
            </a:r>
          </a:p>
          <a:p>
            <a:r>
              <a:rPr lang="en-US" sz="2000" dirty="0"/>
              <a:t>Regional edge caches used for content with infrequent access.</a:t>
            </a:r>
          </a:p>
        </p:txBody>
      </p:sp>
      <p:grpSp>
        <p:nvGrpSpPr>
          <p:cNvPr id="3" name="Group 2" descr="Map of the globe showing one color for edge locations, another color for multiple edge locations, and a third color to indicate regional edge caches.">
            <a:extLst>
              <a:ext uri="{FF2B5EF4-FFF2-40B4-BE49-F238E27FC236}">
                <a16:creationId xmlns="" xmlns:a16="http://schemas.microsoft.com/office/drawing/2014/main" id="{75C9491F-3D11-D096-7864-07310A47FE18}"/>
              </a:ext>
            </a:extLst>
          </p:cNvPr>
          <p:cNvGrpSpPr/>
          <p:nvPr/>
        </p:nvGrpSpPr>
        <p:grpSpPr>
          <a:xfrm>
            <a:off x="4154557" y="1977853"/>
            <a:ext cx="7821133" cy="4288803"/>
            <a:chOff x="4154557" y="1977853"/>
            <a:chExt cx="7821133" cy="4288803"/>
          </a:xfrm>
        </p:grpSpPr>
        <p:pic>
          <p:nvPicPr>
            <p:cNvPr id="6" name="Picture 5">
              <a:extLst>
                <a:ext uri="{FF2B5EF4-FFF2-40B4-BE49-F238E27FC236}">
                  <a16:creationId xmlns="" xmlns:a16="http://schemas.microsoft.com/office/drawing/2014/main" id="{FE825948-0A0A-E045-B0CD-D9AC5EF95709}"/>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4439265" y="1977853"/>
              <a:ext cx="7536425" cy="4288803"/>
            </a:xfrm>
            <a:prstGeom prst="rect">
              <a:avLst/>
            </a:prstGeom>
          </p:spPr>
        </p:pic>
        <p:pic>
          <p:nvPicPr>
            <p:cNvPr id="12" name="Picture 11">
              <a:extLst>
                <a:ext uri="{FF2B5EF4-FFF2-40B4-BE49-F238E27FC236}">
                  <a16:creationId xmlns="" xmlns:a16="http://schemas.microsoft.com/office/drawing/2014/main" id="{3E508072-CCDE-434D-BBF6-3B6F0D1EBB4B}"/>
                </a:ext>
                <a:ext uri="{C183D7F6-B498-43B3-948B-1728B52AA6E4}">
                  <adec:decorative xmlns="" xmlns:adec="http://schemas.microsoft.com/office/drawing/2017/decorative" val="1"/>
                </a:ext>
              </a:extLst>
            </p:cNvPr>
            <p:cNvPicPr>
              <a:picLocks noChangeAspect="1"/>
            </p:cNvPicPr>
            <p:nvPr/>
          </p:nvPicPr>
          <p:blipFill>
            <a:blip r:embed="rId5"/>
            <a:stretch>
              <a:fillRect/>
            </a:stretch>
          </p:blipFill>
          <p:spPr>
            <a:xfrm>
              <a:off x="4154557" y="4420545"/>
              <a:ext cx="1849488" cy="1818560"/>
            </a:xfrm>
            <a:prstGeom prst="rect">
              <a:avLst/>
            </a:prstGeom>
          </p:spPr>
        </p:pic>
      </p:grpSp>
    </p:spTree>
    <p:custDataLst>
      <p:tags r:id="rId1"/>
    </p:custDataLst>
    <p:extLst>
      <p:ext uri="{BB962C8B-B14F-4D97-AF65-F5344CB8AC3E}">
        <p14:creationId xmlns:p14="http://schemas.microsoft.com/office/powerpoint/2010/main" val="2858201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BC1233A3-68AD-D54C-B5B1-AEBF58D9F79E}"/>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12</a:t>
            </a:fld>
            <a:endParaRPr lang="en-US" dirty="0"/>
          </a:p>
        </p:txBody>
      </p:sp>
      <p:sp>
        <p:nvSpPr>
          <p:cNvPr id="5" name="Title 4"/>
          <p:cNvSpPr>
            <a:spLocks noGrp="1"/>
          </p:cNvSpPr>
          <p:nvPr>
            <p:ph type="title"/>
          </p:nvPr>
        </p:nvSpPr>
        <p:spPr/>
        <p:txBody>
          <a:bodyPr/>
          <a:lstStyle/>
          <a:p>
            <a:r>
              <a:rPr lang="en-US" dirty="0"/>
              <a:t>AWS infrastructure features </a:t>
            </a:r>
          </a:p>
        </p:txBody>
      </p:sp>
      <p:sp>
        <p:nvSpPr>
          <p:cNvPr id="82" name="Content Placeholder 81"/>
          <p:cNvSpPr>
            <a:spLocks noGrp="1"/>
          </p:cNvSpPr>
          <p:nvPr>
            <p:ph sz="quarter" idx="21"/>
          </p:nvPr>
        </p:nvSpPr>
        <p:spPr>
          <a:xfrm>
            <a:off x="365760" y="1143000"/>
            <a:ext cx="6015720" cy="5415474"/>
          </a:xfrm>
        </p:spPr>
        <p:txBody>
          <a:bodyPr>
            <a:noAutofit/>
          </a:bodyPr>
          <a:lstStyle/>
          <a:p>
            <a:pPr marL="230188" indent="-230188">
              <a:lnSpc>
                <a:spcPct val="100000"/>
              </a:lnSpc>
              <a:spcBef>
                <a:spcPts val="1200"/>
              </a:spcBef>
            </a:pPr>
            <a:r>
              <a:rPr lang="en-US" sz="2400" dirty="0">
                <a:latin typeface="+mn-lt"/>
              </a:rPr>
              <a:t>Elasticity and scalability</a:t>
            </a:r>
          </a:p>
          <a:p>
            <a:pPr marL="687388" lvl="2" indent="-230188">
              <a:lnSpc>
                <a:spcPct val="100000"/>
              </a:lnSpc>
              <a:spcBef>
                <a:spcPts val="600"/>
              </a:spcBef>
            </a:pPr>
            <a:r>
              <a:rPr lang="en-US" sz="1800" dirty="0">
                <a:latin typeface="+mn-lt"/>
              </a:rPr>
              <a:t>Elastic infrastructure; dynamic adaption of capacity</a:t>
            </a:r>
          </a:p>
          <a:p>
            <a:pPr marL="687388" lvl="2" indent="-230188">
              <a:lnSpc>
                <a:spcPct val="100000"/>
              </a:lnSpc>
              <a:spcBef>
                <a:spcPts val="600"/>
              </a:spcBef>
            </a:pPr>
            <a:r>
              <a:rPr lang="en-US" sz="1800" dirty="0">
                <a:latin typeface="+mn-lt"/>
              </a:rPr>
              <a:t>Scalable infrastructure; adapts to accommodate growth </a:t>
            </a:r>
          </a:p>
          <a:p>
            <a:pPr marL="230188" indent="-230188">
              <a:lnSpc>
                <a:spcPct val="100000"/>
              </a:lnSpc>
              <a:spcBef>
                <a:spcPts val="1200"/>
              </a:spcBef>
            </a:pPr>
            <a:r>
              <a:rPr lang="en-US" sz="2400" dirty="0">
                <a:latin typeface="+mn-lt"/>
              </a:rPr>
              <a:t>Fault-tolerance</a:t>
            </a:r>
          </a:p>
          <a:p>
            <a:pPr marL="687388" lvl="2" indent="-230188">
              <a:lnSpc>
                <a:spcPct val="100000"/>
              </a:lnSpc>
              <a:spcBef>
                <a:spcPts val="600"/>
              </a:spcBef>
            </a:pPr>
            <a:r>
              <a:rPr lang="en-US" sz="1800" dirty="0">
                <a:latin typeface="+mn-lt"/>
              </a:rPr>
              <a:t>Continues operating properly in the presence of a failure</a:t>
            </a:r>
          </a:p>
          <a:p>
            <a:pPr marL="687388" lvl="2" indent="-230188">
              <a:lnSpc>
                <a:spcPct val="100000"/>
              </a:lnSpc>
              <a:spcBef>
                <a:spcPts val="600"/>
              </a:spcBef>
            </a:pPr>
            <a:r>
              <a:rPr lang="en-US" sz="1800" dirty="0">
                <a:latin typeface="+mn-lt"/>
              </a:rPr>
              <a:t>Built-in redundancy of components</a:t>
            </a:r>
          </a:p>
          <a:p>
            <a:pPr marL="230188" indent="-230188">
              <a:lnSpc>
                <a:spcPct val="100000"/>
              </a:lnSpc>
              <a:spcBef>
                <a:spcPts val="1200"/>
              </a:spcBef>
            </a:pPr>
            <a:r>
              <a:rPr lang="en-US" sz="2400" dirty="0">
                <a:latin typeface="+mn-lt"/>
              </a:rPr>
              <a:t>High availability</a:t>
            </a:r>
          </a:p>
          <a:p>
            <a:pPr marL="687388" lvl="2" indent="-230188">
              <a:lnSpc>
                <a:spcPct val="100000"/>
              </a:lnSpc>
              <a:spcBef>
                <a:spcPts val="600"/>
              </a:spcBef>
            </a:pPr>
            <a:r>
              <a:rPr lang="en-US" sz="1800" dirty="0">
                <a:latin typeface="+mn-lt"/>
              </a:rPr>
              <a:t>High level of operational performance</a:t>
            </a:r>
          </a:p>
          <a:p>
            <a:pPr marL="687388" lvl="2" indent="-230188">
              <a:lnSpc>
                <a:spcPct val="100000"/>
              </a:lnSpc>
              <a:spcBef>
                <a:spcPts val="600"/>
              </a:spcBef>
            </a:pPr>
            <a:r>
              <a:rPr lang="en-US" sz="1800" dirty="0">
                <a:latin typeface="+mn-lt"/>
              </a:rPr>
              <a:t>Minimized downtime</a:t>
            </a:r>
          </a:p>
          <a:p>
            <a:pPr marL="687388" lvl="2" indent="-230188">
              <a:lnSpc>
                <a:spcPct val="100000"/>
              </a:lnSpc>
              <a:spcBef>
                <a:spcPts val="600"/>
              </a:spcBef>
            </a:pPr>
            <a:r>
              <a:rPr lang="en-US" sz="1800" dirty="0">
                <a:latin typeface="+mn-lt"/>
              </a:rPr>
              <a:t>No human intervention</a:t>
            </a:r>
          </a:p>
        </p:txBody>
      </p:sp>
      <p:grpSp>
        <p:nvGrpSpPr>
          <p:cNvPr id="3" name="Group 2" descr="Diagram shows three Availability Zones and how each is physically distinct, has backup generators and cooling equipment, uninterrupted power supply, and network connectivity.">
            <a:extLst>
              <a:ext uri="{FF2B5EF4-FFF2-40B4-BE49-F238E27FC236}">
                <a16:creationId xmlns="" xmlns:a16="http://schemas.microsoft.com/office/drawing/2014/main" id="{2159BB7B-02F6-3C8C-C140-D3DF51078F0B}"/>
              </a:ext>
            </a:extLst>
          </p:cNvPr>
          <p:cNvGrpSpPr/>
          <p:nvPr/>
        </p:nvGrpSpPr>
        <p:grpSpPr>
          <a:xfrm>
            <a:off x="6386024" y="1481328"/>
            <a:ext cx="5584303" cy="4739719"/>
            <a:chOff x="6386024" y="1481328"/>
            <a:chExt cx="5584303" cy="4739719"/>
          </a:xfrm>
        </p:grpSpPr>
        <p:sp>
          <p:nvSpPr>
            <p:cNvPr id="76" name="TextBox 75">
              <a:extLst>
                <a:ext uri="{C183D7F6-B498-43B3-948B-1728B52AA6E4}">
                  <adec:decorative xmlns="" xmlns:adec="http://schemas.microsoft.com/office/drawing/2017/decorative" val="1"/>
                </a:ext>
              </a:extLst>
            </p:cNvPr>
            <p:cNvSpPr txBox="1"/>
            <p:nvPr/>
          </p:nvSpPr>
          <p:spPr>
            <a:xfrm>
              <a:off x="8614980" y="5794521"/>
              <a:ext cx="1821259"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9933"/>
                  </a:solidFill>
                  <a:effectLst/>
                  <a:uLnTx/>
                  <a:uFillTx/>
                  <a:latin typeface="Amazon Ember" panose="020B0603020204020204" pitchFamily="34" charset="0"/>
                  <a:ea typeface="Amazon Ember" panose="020B0603020204020204" pitchFamily="34" charset="0"/>
                  <a:cs typeface="Amazon Ember" panose="020B0603020204020204" pitchFamily="34" charset="0"/>
                </a:rPr>
                <a:t>AWS Region</a:t>
              </a:r>
            </a:p>
          </p:txBody>
        </p:sp>
        <p:sp>
          <p:nvSpPr>
            <p:cNvPr id="88" name="Rounded Rectangle 87">
              <a:extLst>
                <a:ext uri="{C183D7F6-B498-43B3-948B-1728B52AA6E4}">
                  <adec:decorative xmlns="" xmlns:adec="http://schemas.microsoft.com/office/drawing/2017/decorative" val="1"/>
                </a:ext>
              </a:extLst>
            </p:cNvPr>
            <p:cNvSpPr/>
            <p:nvPr/>
          </p:nvSpPr>
          <p:spPr>
            <a:xfrm>
              <a:off x="6547105" y="1481328"/>
              <a:ext cx="5423222" cy="4739719"/>
            </a:xfrm>
            <a:prstGeom prst="roundRect">
              <a:avLst>
                <a:gd name="adj" fmla="val 9818"/>
              </a:avLst>
            </a:prstGeom>
            <a:noFill/>
            <a:ln w="28575" cap="flat" cmpd="sng" algn="ctr">
              <a:solidFill>
                <a:srgbClr val="474746"/>
              </a:solidFill>
              <a:prstDash val="sysDot"/>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Helvetica Neue"/>
                <a:ea typeface="+mn-ea"/>
                <a:cs typeface="Helvetica Neue"/>
              </a:endParaRPr>
            </a:p>
          </p:txBody>
        </p:sp>
        <p:grpSp>
          <p:nvGrpSpPr>
            <p:cNvPr id="89" name="Group 88">
              <a:extLst>
                <a:ext uri="{C183D7F6-B498-43B3-948B-1728B52AA6E4}">
                  <adec:decorative xmlns="" xmlns:adec="http://schemas.microsoft.com/office/drawing/2017/decorative" val="1"/>
                </a:ext>
              </a:extLst>
            </p:cNvPr>
            <p:cNvGrpSpPr/>
            <p:nvPr/>
          </p:nvGrpSpPr>
          <p:grpSpPr>
            <a:xfrm>
              <a:off x="7611035" y="2197620"/>
              <a:ext cx="3749106" cy="3099682"/>
              <a:chOff x="5824622" y="1393367"/>
              <a:chExt cx="2753241" cy="2363417"/>
            </a:xfrm>
          </p:grpSpPr>
          <p:sp>
            <p:nvSpPr>
              <p:cNvPr id="90" name="Rounded Rectangle 89"/>
              <p:cNvSpPr>
                <a:spLocks noChangeAspect="1"/>
              </p:cNvSpPr>
              <p:nvPr/>
            </p:nvSpPr>
            <p:spPr>
              <a:xfrm>
                <a:off x="5824622" y="1393367"/>
                <a:ext cx="1247337" cy="1108189"/>
              </a:xfrm>
              <a:prstGeom prst="roundRect">
                <a:avLst>
                  <a:gd name="adj" fmla="val 9818"/>
                </a:avLst>
              </a:prstGeom>
              <a:noFill/>
              <a:ln w="28575" cap="flat" cmpd="sng" algn="ctr">
                <a:solidFill>
                  <a:srgbClr val="F7981F"/>
                </a:solidFill>
                <a:prstDash val="lgDash"/>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Helvetica Neue"/>
                  <a:ea typeface="+mn-ea"/>
                  <a:cs typeface="Helvetica Neue"/>
                </a:endParaRPr>
              </a:p>
            </p:txBody>
          </p:sp>
          <p:sp>
            <p:nvSpPr>
              <p:cNvPr id="102" name="TextBox 32"/>
              <p:cNvSpPr txBox="1">
                <a:spLocks noChangeArrowheads="1"/>
              </p:cNvSpPr>
              <p:nvPr/>
            </p:nvSpPr>
            <p:spPr bwMode="auto">
              <a:xfrm>
                <a:off x="5841897" y="2306875"/>
                <a:ext cx="1205123" cy="162193"/>
              </a:xfrm>
              <a:prstGeom prst="rect">
                <a:avLst/>
              </a:prstGeom>
              <a:noFill/>
              <a:ln w="9525">
                <a:noFill/>
                <a:miter lim="800000"/>
                <a:headEnd/>
                <a:tailEnd/>
              </a:ln>
            </p:spPr>
            <p:txBody>
              <a:bodyPr wrap="square" lIns="0" tIns="0" rIns="0" bIns="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7981F"/>
                    </a:solidFill>
                    <a:effectLst/>
                    <a:uLnTx/>
                    <a:uFillTx/>
                    <a:latin typeface="Helvetica Neue"/>
                    <a:ea typeface="Verdana" pitchFamily="34" charset="0"/>
                    <a:cs typeface="Helvetica Neue"/>
                  </a:rPr>
                  <a:t>Availability Zone</a:t>
                </a:r>
              </a:p>
            </p:txBody>
          </p:sp>
          <p:grpSp>
            <p:nvGrpSpPr>
              <p:cNvPr id="103" name="Group 102"/>
              <p:cNvGrpSpPr/>
              <p:nvPr/>
            </p:nvGrpSpPr>
            <p:grpSpPr>
              <a:xfrm>
                <a:off x="5887498" y="1468928"/>
                <a:ext cx="534082" cy="359495"/>
                <a:chOff x="5073543" y="1559577"/>
                <a:chExt cx="1683987" cy="1133507"/>
              </a:xfrm>
              <a:solidFill>
                <a:srgbClr val="0C67AE">
                  <a:lumMod val="40000"/>
                  <a:lumOff val="60000"/>
                </a:srgbClr>
              </a:solidFill>
            </p:grpSpPr>
            <p:sp>
              <p:nvSpPr>
                <p:cNvPr id="151" name="Rectangle 150"/>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52" name="Picture 151"/>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04" name="Group 103"/>
              <p:cNvGrpSpPr/>
              <p:nvPr/>
            </p:nvGrpSpPr>
            <p:grpSpPr>
              <a:xfrm>
                <a:off x="6474097" y="1468928"/>
                <a:ext cx="534082" cy="359495"/>
                <a:chOff x="5073543" y="1559577"/>
                <a:chExt cx="1683987" cy="1133507"/>
              </a:xfrm>
              <a:solidFill>
                <a:srgbClr val="0C67AE">
                  <a:lumMod val="40000"/>
                  <a:lumOff val="60000"/>
                </a:srgbClr>
              </a:solidFill>
            </p:grpSpPr>
            <p:sp>
              <p:nvSpPr>
                <p:cNvPr id="149" name="Rectangle 148"/>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50" name="Picture 14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05" name="Group 104"/>
              <p:cNvGrpSpPr/>
              <p:nvPr/>
            </p:nvGrpSpPr>
            <p:grpSpPr>
              <a:xfrm>
                <a:off x="5887498" y="1894938"/>
                <a:ext cx="534082" cy="359495"/>
                <a:chOff x="5073543" y="1559577"/>
                <a:chExt cx="1683987" cy="1133507"/>
              </a:xfrm>
              <a:solidFill>
                <a:srgbClr val="0C67AE">
                  <a:lumMod val="40000"/>
                  <a:lumOff val="60000"/>
                </a:srgbClr>
              </a:solidFill>
            </p:grpSpPr>
            <p:sp>
              <p:nvSpPr>
                <p:cNvPr id="147" name="Rectangle 146"/>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48" name="Picture 147"/>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06" name="Group 105"/>
              <p:cNvGrpSpPr/>
              <p:nvPr/>
            </p:nvGrpSpPr>
            <p:grpSpPr>
              <a:xfrm>
                <a:off x="6474097" y="1894938"/>
                <a:ext cx="534082" cy="359495"/>
                <a:chOff x="5073543" y="1559577"/>
                <a:chExt cx="1683987" cy="1133507"/>
              </a:xfrm>
              <a:solidFill>
                <a:srgbClr val="0C67AE">
                  <a:lumMod val="40000"/>
                  <a:lumOff val="60000"/>
                </a:srgbClr>
              </a:solidFill>
            </p:grpSpPr>
            <p:sp>
              <p:nvSpPr>
                <p:cNvPr id="145" name="Rectangle 144"/>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46" name="Picture 14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sp>
            <p:nvSpPr>
              <p:cNvPr id="107" name="TextBox 106"/>
              <p:cNvSpPr txBox="1"/>
              <p:nvPr/>
            </p:nvSpPr>
            <p:spPr>
              <a:xfrm>
                <a:off x="5927674" y="1711381"/>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08" name="TextBox 107"/>
              <p:cNvSpPr txBox="1"/>
              <p:nvPr/>
            </p:nvSpPr>
            <p:spPr>
              <a:xfrm>
                <a:off x="6514273" y="1713650"/>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09" name="TextBox 108"/>
              <p:cNvSpPr txBox="1"/>
              <p:nvPr/>
            </p:nvSpPr>
            <p:spPr>
              <a:xfrm>
                <a:off x="5922855" y="2136262"/>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10" name="TextBox 109"/>
              <p:cNvSpPr txBox="1"/>
              <p:nvPr/>
            </p:nvSpPr>
            <p:spPr>
              <a:xfrm>
                <a:off x="6514273" y="2136262"/>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11" name="Rounded Rectangle 110"/>
              <p:cNvSpPr>
                <a:spLocks noChangeAspect="1"/>
              </p:cNvSpPr>
              <p:nvPr/>
            </p:nvSpPr>
            <p:spPr>
              <a:xfrm>
                <a:off x="7330526" y="1397200"/>
                <a:ext cx="1247337" cy="1108189"/>
              </a:xfrm>
              <a:prstGeom prst="roundRect">
                <a:avLst>
                  <a:gd name="adj" fmla="val 9818"/>
                </a:avLst>
              </a:prstGeom>
              <a:noFill/>
              <a:ln w="28575" cap="flat" cmpd="sng" algn="ctr">
                <a:solidFill>
                  <a:srgbClr val="F7981F"/>
                </a:solidFill>
                <a:prstDash val="lgDash"/>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Helvetica Neue"/>
                  <a:ea typeface="+mn-ea"/>
                  <a:cs typeface="Helvetica Neue"/>
                </a:endParaRPr>
              </a:p>
            </p:txBody>
          </p:sp>
          <p:grpSp>
            <p:nvGrpSpPr>
              <p:cNvPr id="112" name="Group 111"/>
              <p:cNvGrpSpPr/>
              <p:nvPr/>
            </p:nvGrpSpPr>
            <p:grpSpPr>
              <a:xfrm>
                <a:off x="7393402" y="1472761"/>
                <a:ext cx="534082" cy="359495"/>
                <a:chOff x="5073543" y="1559577"/>
                <a:chExt cx="1683987" cy="1133507"/>
              </a:xfrm>
              <a:solidFill>
                <a:srgbClr val="0C67AE">
                  <a:lumMod val="40000"/>
                  <a:lumOff val="60000"/>
                </a:srgbClr>
              </a:solidFill>
            </p:grpSpPr>
            <p:sp>
              <p:nvSpPr>
                <p:cNvPr id="143" name="Rectangle 142"/>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44" name="Picture 143"/>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13" name="Group 112"/>
              <p:cNvGrpSpPr/>
              <p:nvPr/>
            </p:nvGrpSpPr>
            <p:grpSpPr>
              <a:xfrm>
                <a:off x="7980001" y="1472761"/>
                <a:ext cx="534082" cy="359495"/>
                <a:chOff x="5073543" y="1559577"/>
                <a:chExt cx="1683987" cy="1133507"/>
              </a:xfrm>
              <a:solidFill>
                <a:srgbClr val="0C67AE">
                  <a:lumMod val="40000"/>
                  <a:lumOff val="60000"/>
                </a:srgbClr>
              </a:solidFill>
            </p:grpSpPr>
            <p:sp>
              <p:nvSpPr>
                <p:cNvPr id="141" name="Rectangle 140"/>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42" name="Picture 141"/>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14" name="Group 113"/>
              <p:cNvGrpSpPr/>
              <p:nvPr/>
            </p:nvGrpSpPr>
            <p:grpSpPr>
              <a:xfrm>
                <a:off x="7393402" y="1898771"/>
                <a:ext cx="534082" cy="359495"/>
                <a:chOff x="5073543" y="1559577"/>
                <a:chExt cx="1683987" cy="1133507"/>
              </a:xfrm>
              <a:solidFill>
                <a:srgbClr val="0C67AE">
                  <a:lumMod val="40000"/>
                  <a:lumOff val="60000"/>
                </a:srgbClr>
              </a:solidFill>
            </p:grpSpPr>
            <p:sp>
              <p:nvSpPr>
                <p:cNvPr id="139" name="Rectangle 138"/>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40" name="Picture 1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15" name="Group 114"/>
              <p:cNvGrpSpPr/>
              <p:nvPr/>
            </p:nvGrpSpPr>
            <p:grpSpPr>
              <a:xfrm>
                <a:off x="7980001" y="1898771"/>
                <a:ext cx="534082" cy="359495"/>
                <a:chOff x="5073543" y="1559577"/>
                <a:chExt cx="1683987" cy="1133507"/>
              </a:xfrm>
              <a:solidFill>
                <a:srgbClr val="0C67AE">
                  <a:lumMod val="40000"/>
                  <a:lumOff val="60000"/>
                </a:srgbClr>
              </a:solidFill>
            </p:grpSpPr>
            <p:sp>
              <p:nvSpPr>
                <p:cNvPr id="137" name="Rectangle 136"/>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38" name="Picture 137"/>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sp>
            <p:nvSpPr>
              <p:cNvPr id="116" name="TextBox 115"/>
              <p:cNvSpPr txBox="1"/>
              <p:nvPr/>
            </p:nvSpPr>
            <p:spPr>
              <a:xfrm>
                <a:off x="7433578" y="1715214"/>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17" name="TextBox 116"/>
              <p:cNvSpPr txBox="1"/>
              <p:nvPr/>
            </p:nvSpPr>
            <p:spPr>
              <a:xfrm>
                <a:off x="8020177" y="1717483"/>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18" name="TextBox 117"/>
              <p:cNvSpPr txBox="1"/>
              <p:nvPr/>
            </p:nvSpPr>
            <p:spPr>
              <a:xfrm>
                <a:off x="7428759" y="2140095"/>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19" name="TextBox 118"/>
              <p:cNvSpPr txBox="1"/>
              <p:nvPr/>
            </p:nvSpPr>
            <p:spPr>
              <a:xfrm>
                <a:off x="8020177" y="2140095"/>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20" name="Rounded Rectangle 119"/>
              <p:cNvSpPr>
                <a:spLocks noChangeAspect="1"/>
              </p:cNvSpPr>
              <p:nvPr/>
            </p:nvSpPr>
            <p:spPr>
              <a:xfrm>
                <a:off x="6567700" y="2648595"/>
                <a:ext cx="1247337" cy="1108189"/>
              </a:xfrm>
              <a:prstGeom prst="roundRect">
                <a:avLst>
                  <a:gd name="adj" fmla="val 9818"/>
                </a:avLst>
              </a:prstGeom>
              <a:noFill/>
              <a:ln w="28575" cap="flat" cmpd="sng" algn="ctr">
                <a:solidFill>
                  <a:srgbClr val="F7981F"/>
                </a:solidFill>
                <a:prstDash val="lgDash"/>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Helvetica Neue"/>
                  <a:ea typeface="+mn-ea"/>
                  <a:cs typeface="Helvetica Neue"/>
                </a:endParaRPr>
              </a:p>
            </p:txBody>
          </p:sp>
          <p:grpSp>
            <p:nvGrpSpPr>
              <p:cNvPr id="121" name="Group 120"/>
              <p:cNvGrpSpPr/>
              <p:nvPr/>
            </p:nvGrpSpPr>
            <p:grpSpPr>
              <a:xfrm>
                <a:off x="6630576" y="2724156"/>
                <a:ext cx="534082" cy="359495"/>
                <a:chOff x="5073543" y="1559577"/>
                <a:chExt cx="1683987" cy="1133507"/>
              </a:xfrm>
              <a:solidFill>
                <a:srgbClr val="0C67AE">
                  <a:lumMod val="40000"/>
                  <a:lumOff val="60000"/>
                </a:srgbClr>
              </a:solidFill>
            </p:grpSpPr>
            <p:sp>
              <p:nvSpPr>
                <p:cNvPr id="135" name="Rectangle 134"/>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36" name="Picture 13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22" name="Group 121"/>
              <p:cNvGrpSpPr/>
              <p:nvPr/>
            </p:nvGrpSpPr>
            <p:grpSpPr>
              <a:xfrm>
                <a:off x="7217175" y="2724156"/>
                <a:ext cx="534082" cy="359495"/>
                <a:chOff x="5073543" y="1559577"/>
                <a:chExt cx="1683987" cy="1133507"/>
              </a:xfrm>
              <a:solidFill>
                <a:srgbClr val="0C67AE">
                  <a:lumMod val="40000"/>
                  <a:lumOff val="60000"/>
                </a:srgbClr>
              </a:solidFill>
            </p:grpSpPr>
            <p:sp>
              <p:nvSpPr>
                <p:cNvPr id="133" name="Rectangle 132"/>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34" name="Picture 133"/>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23" name="Group 122"/>
              <p:cNvGrpSpPr/>
              <p:nvPr/>
            </p:nvGrpSpPr>
            <p:grpSpPr>
              <a:xfrm>
                <a:off x="6630576" y="3150166"/>
                <a:ext cx="534082" cy="359495"/>
                <a:chOff x="5073543" y="1559577"/>
                <a:chExt cx="1683987" cy="1133507"/>
              </a:xfrm>
              <a:solidFill>
                <a:srgbClr val="0C67AE">
                  <a:lumMod val="40000"/>
                  <a:lumOff val="60000"/>
                </a:srgbClr>
              </a:solidFill>
            </p:grpSpPr>
            <p:sp>
              <p:nvSpPr>
                <p:cNvPr id="131" name="Rectangle 130"/>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32" name="Picture 131"/>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24" name="Group 123"/>
              <p:cNvGrpSpPr/>
              <p:nvPr/>
            </p:nvGrpSpPr>
            <p:grpSpPr>
              <a:xfrm>
                <a:off x="7217175" y="3150166"/>
                <a:ext cx="534082" cy="359495"/>
                <a:chOff x="5073543" y="1559577"/>
                <a:chExt cx="1683987" cy="1133507"/>
              </a:xfrm>
              <a:solidFill>
                <a:srgbClr val="0C67AE">
                  <a:lumMod val="40000"/>
                  <a:lumOff val="60000"/>
                </a:srgbClr>
              </a:solidFill>
            </p:grpSpPr>
            <p:sp>
              <p:nvSpPr>
                <p:cNvPr id="129" name="Rectangle 128"/>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30" name="Picture 12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sp>
            <p:nvSpPr>
              <p:cNvPr id="125" name="TextBox 124"/>
              <p:cNvSpPr txBox="1"/>
              <p:nvPr/>
            </p:nvSpPr>
            <p:spPr>
              <a:xfrm>
                <a:off x="6670752" y="2966609"/>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26" name="TextBox 125"/>
              <p:cNvSpPr txBox="1"/>
              <p:nvPr/>
            </p:nvSpPr>
            <p:spPr>
              <a:xfrm>
                <a:off x="7257351" y="2968878"/>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27" name="TextBox 126"/>
              <p:cNvSpPr txBox="1"/>
              <p:nvPr/>
            </p:nvSpPr>
            <p:spPr>
              <a:xfrm>
                <a:off x="6665933" y="3391490"/>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28" name="TextBox 127"/>
              <p:cNvSpPr txBox="1"/>
              <p:nvPr/>
            </p:nvSpPr>
            <p:spPr>
              <a:xfrm>
                <a:off x="7257351" y="3391490"/>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grpSp>
        <p:sp>
          <p:nvSpPr>
            <p:cNvPr id="153" name="TextBox 32">
              <a:extLst>
                <a:ext uri="{C183D7F6-B498-43B3-948B-1728B52AA6E4}">
                  <adec:decorative xmlns="" xmlns:adec="http://schemas.microsoft.com/office/drawing/2017/decorative" val="1"/>
                </a:ext>
              </a:extLst>
            </p:cNvPr>
            <p:cNvSpPr txBox="1">
              <a:spLocks noChangeArrowheads="1"/>
            </p:cNvSpPr>
            <p:nvPr/>
          </p:nvSpPr>
          <p:spPr bwMode="auto">
            <a:xfrm>
              <a:off x="9699706" y="3401867"/>
              <a:ext cx="1641024" cy="184666"/>
            </a:xfrm>
            <a:prstGeom prst="rect">
              <a:avLst/>
            </a:prstGeom>
            <a:noFill/>
            <a:ln w="9525">
              <a:noFill/>
              <a:miter lim="800000"/>
              <a:headEnd/>
              <a:tailEnd/>
            </a:ln>
          </p:spPr>
          <p:txBody>
            <a:bodyPr wrap="square" lIns="0" tIns="0" rIns="0" bIns="0">
              <a:spAutoFit/>
            </a:bodyPr>
            <a:lstStyle/>
            <a:p>
              <a:pPr algn="ctr" defTabSz="457200"/>
              <a:r>
                <a:rPr lang="en-US" sz="1200" b="1" dirty="0">
                  <a:solidFill>
                    <a:srgbClr val="F7981F"/>
                  </a:solidFill>
                  <a:latin typeface="Helvetica Neue"/>
                  <a:ea typeface="Verdana" pitchFamily="34" charset="0"/>
                  <a:cs typeface="Helvetica Neue"/>
                </a:rPr>
                <a:t>Availability Zone</a:t>
              </a:r>
            </a:p>
          </p:txBody>
        </p:sp>
        <p:sp>
          <p:nvSpPr>
            <p:cNvPr id="154" name="TextBox 32">
              <a:extLst>
                <a:ext uri="{C183D7F6-B498-43B3-948B-1728B52AA6E4}">
                  <adec:decorative xmlns="" xmlns:adec="http://schemas.microsoft.com/office/drawing/2017/decorative" val="1"/>
                </a:ext>
              </a:extLst>
            </p:cNvPr>
            <p:cNvSpPr txBox="1">
              <a:spLocks noChangeArrowheads="1"/>
            </p:cNvSpPr>
            <p:nvPr/>
          </p:nvSpPr>
          <p:spPr bwMode="auto">
            <a:xfrm>
              <a:off x="8504486" y="5047513"/>
              <a:ext cx="1641024" cy="184666"/>
            </a:xfrm>
            <a:prstGeom prst="rect">
              <a:avLst/>
            </a:prstGeom>
            <a:noFill/>
            <a:ln w="9525">
              <a:noFill/>
              <a:miter lim="800000"/>
              <a:headEnd/>
              <a:tailEnd/>
            </a:ln>
          </p:spPr>
          <p:txBody>
            <a:bodyPr wrap="square" lIns="0" tIns="0" rIns="0" bIns="0">
              <a:spAutoFit/>
            </a:bodyPr>
            <a:lstStyle/>
            <a:p>
              <a:pPr algn="ctr" defTabSz="457200"/>
              <a:r>
                <a:rPr lang="en-US" sz="1200" b="1" dirty="0">
                  <a:solidFill>
                    <a:srgbClr val="F7981F"/>
                  </a:solidFill>
                  <a:latin typeface="Helvetica Neue"/>
                  <a:ea typeface="Verdana" pitchFamily="34" charset="0"/>
                  <a:cs typeface="Helvetica Neue"/>
                </a:rPr>
                <a:t>Availability Zone</a:t>
              </a:r>
            </a:p>
          </p:txBody>
        </p:sp>
        <p:sp>
          <p:nvSpPr>
            <p:cNvPr id="2" name="TextBox 1">
              <a:extLst>
                <a:ext uri="{FF2B5EF4-FFF2-40B4-BE49-F238E27FC236}">
                  <a16:creationId xmlns="" xmlns:a16="http://schemas.microsoft.com/office/drawing/2014/main" id="{738F1031-98EA-EA4B-99BC-CFE5E045C071}"/>
                </a:ext>
                <a:ext uri="{C183D7F6-B498-43B3-948B-1728B52AA6E4}">
                  <adec:decorative xmlns="" xmlns:adec="http://schemas.microsoft.com/office/drawing/2017/decorative" val="1"/>
                </a:ext>
              </a:extLst>
            </p:cNvPr>
            <p:cNvSpPr txBox="1"/>
            <p:nvPr/>
          </p:nvSpPr>
          <p:spPr>
            <a:xfrm>
              <a:off x="6386024" y="1531951"/>
              <a:ext cx="1674261"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Physically distinct</a:t>
              </a:r>
            </a:p>
          </p:txBody>
        </p:sp>
        <p:sp>
          <p:nvSpPr>
            <p:cNvPr id="62" name="TextBox 61">
              <a:extLst>
                <a:ext uri="{FF2B5EF4-FFF2-40B4-BE49-F238E27FC236}">
                  <a16:creationId xmlns="" xmlns:a16="http://schemas.microsoft.com/office/drawing/2014/main" id="{808B9664-FF3A-7041-B5F5-EC74A096544D}"/>
                </a:ext>
                <a:ext uri="{C183D7F6-B498-43B3-948B-1728B52AA6E4}">
                  <adec:decorative xmlns="" xmlns:adec="http://schemas.microsoft.com/office/drawing/2017/decorative" val="1"/>
                </a:ext>
              </a:extLst>
            </p:cNvPr>
            <p:cNvSpPr txBox="1"/>
            <p:nvPr/>
          </p:nvSpPr>
          <p:spPr>
            <a:xfrm>
              <a:off x="6386024" y="5526544"/>
              <a:ext cx="2006604"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Uninterruptible power supply</a:t>
              </a:r>
            </a:p>
          </p:txBody>
        </p:sp>
        <p:sp>
          <p:nvSpPr>
            <p:cNvPr id="63" name="TextBox 62">
              <a:extLst>
                <a:ext uri="{FF2B5EF4-FFF2-40B4-BE49-F238E27FC236}">
                  <a16:creationId xmlns="" xmlns:a16="http://schemas.microsoft.com/office/drawing/2014/main" id="{6D506ACB-AAD4-134C-943D-A824C41D8D8C}"/>
                </a:ext>
                <a:ext uri="{C183D7F6-B498-43B3-948B-1728B52AA6E4}">
                  <adec:decorative xmlns="" xmlns:adec="http://schemas.microsoft.com/office/drawing/2017/decorative" val="1"/>
                </a:ext>
              </a:extLst>
            </p:cNvPr>
            <p:cNvSpPr txBox="1"/>
            <p:nvPr/>
          </p:nvSpPr>
          <p:spPr>
            <a:xfrm>
              <a:off x="10718891" y="1531951"/>
              <a:ext cx="1220125"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Backup generators</a:t>
              </a:r>
            </a:p>
          </p:txBody>
        </p:sp>
        <p:sp>
          <p:nvSpPr>
            <p:cNvPr id="64" name="TextBox 63">
              <a:extLst>
                <a:ext uri="{FF2B5EF4-FFF2-40B4-BE49-F238E27FC236}">
                  <a16:creationId xmlns="" xmlns:a16="http://schemas.microsoft.com/office/drawing/2014/main" id="{C66482AF-898C-B440-980C-282C2EC4A953}"/>
                </a:ext>
                <a:ext uri="{C183D7F6-B498-43B3-948B-1728B52AA6E4}">
                  <adec:decorative xmlns="" xmlns:adec="http://schemas.microsoft.com/office/drawing/2017/decorative" val="1"/>
                </a:ext>
              </a:extLst>
            </p:cNvPr>
            <p:cNvSpPr txBox="1"/>
            <p:nvPr/>
          </p:nvSpPr>
          <p:spPr>
            <a:xfrm>
              <a:off x="10743737" y="5526544"/>
              <a:ext cx="1220125"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Cooling equipment</a:t>
              </a:r>
            </a:p>
          </p:txBody>
        </p:sp>
        <p:pic>
          <p:nvPicPr>
            <p:cNvPr id="4" name="Picture 3">
              <a:extLst>
                <a:ext uri="{FF2B5EF4-FFF2-40B4-BE49-F238E27FC236}">
                  <a16:creationId xmlns="" xmlns:a16="http://schemas.microsoft.com/office/drawing/2014/main" id="{9A4C7010-E04F-A945-8528-16B0AB1C324F}"/>
                </a:ext>
                <a:ext uri="{C183D7F6-B498-43B3-948B-1728B52AA6E4}">
                  <adec:decorative xmlns="" xmlns:adec="http://schemas.microsoft.com/office/drawing/2017/decorative" val="1"/>
                </a:ext>
              </a:extLst>
            </p:cNvPr>
            <p:cNvPicPr>
              <a:picLocks noChangeAspect="1"/>
            </p:cNvPicPr>
            <p:nvPr/>
          </p:nvPicPr>
          <p:blipFill>
            <a:blip r:embed="rId5"/>
            <a:stretch>
              <a:fillRect/>
            </a:stretch>
          </p:blipFill>
          <p:spPr>
            <a:xfrm>
              <a:off x="10329683" y="3790943"/>
              <a:ext cx="1117600" cy="1358900"/>
            </a:xfrm>
            <a:prstGeom prst="rect">
              <a:avLst/>
            </a:prstGeom>
          </p:spPr>
        </p:pic>
        <p:pic>
          <p:nvPicPr>
            <p:cNvPr id="7" name="Picture 6">
              <a:extLst>
                <a:ext uri="{FF2B5EF4-FFF2-40B4-BE49-F238E27FC236}">
                  <a16:creationId xmlns="" xmlns:a16="http://schemas.microsoft.com/office/drawing/2014/main" id="{C796E603-9867-0543-81CE-B18CBE9C76F7}"/>
                </a:ext>
                <a:ext uri="{C183D7F6-B498-43B3-948B-1728B52AA6E4}">
                  <adec:decorative xmlns="" xmlns:adec="http://schemas.microsoft.com/office/drawing/2017/decorative" val="1"/>
                </a:ext>
              </a:extLst>
            </p:cNvPr>
            <p:cNvPicPr>
              <a:picLocks noChangeAspect="1"/>
            </p:cNvPicPr>
            <p:nvPr/>
          </p:nvPicPr>
          <p:blipFill>
            <a:blip r:embed="rId6"/>
            <a:stretch>
              <a:fillRect/>
            </a:stretch>
          </p:blipFill>
          <p:spPr>
            <a:xfrm>
              <a:off x="8657431" y="1528951"/>
              <a:ext cx="1511300" cy="546100"/>
            </a:xfrm>
            <a:prstGeom prst="rect">
              <a:avLst/>
            </a:prstGeom>
          </p:spPr>
        </p:pic>
        <p:pic>
          <p:nvPicPr>
            <p:cNvPr id="9" name="Picture 8">
              <a:extLst>
                <a:ext uri="{FF2B5EF4-FFF2-40B4-BE49-F238E27FC236}">
                  <a16:creationId xmlns="" xmlns:a16="http://schemas.microsoft.com/office/drawing/2014/main" id="{DD36F52F-86A8-5549-8DD2-B1D397B6238C}"/>
                </a:ext>
                <a:ext uri="{C183D7F6-B498-43B3-948B-1728B52AA6E4}">
                  <adec:decorative xmlns="" xmlns:adec="http://schemas.microsoft.com/office/drawing/2017/decorative" val="1"/>
                </a:ext>
              </a:extLst>
            </p:cNvPr>
            <p:cNvPicPr>
              <a:picLocks noChangeAspect="1"/>
            </p:cNvPicPr>
            <p:nvPr/>
          </p:nvPicPr>
          <p:blipFill>
            <a:blip r:embed="rId7"/>
            <a:stretch>
              <a:fillRect/>
            </a:stretch>
          </p:blipFill>
          <p:spPr>
            <a:xfrm>
              <a:off x="7497446" y="3682834"/>
              <a:ext cx="1079500" cy="1422400"/>
            </a:xfrm>
            <a:prstGeom prst="rect">
              <a:avLst/>
            </a:prstGeom>
          </p:spPr>
        </p:pic>
        <p:sp>
          <p:nvSpPr>
            <p:cNvPr id="65" name="TextBox 64">
              <a:extLst>
                <a:ext uri="{FF2B5EF4-FFF2-40B4-BE49-F238E27FC236}">
                  <a16:creationId xmlns="" xmlns:a16="http://schemas.microsoft.com/office/drawing/2014/main" id="{3E45CA22-D52C-C140-90F7-299E9B07846A}"/>
                </a:ext>
                <a:ext uri="{C183D7F6-B498-43B3-948B-1728B52AA6E4}">
                  <adec:decorative xmlns="" xmlns:adec="http://schemas.microsoft.com/office/drawing/2017/decorative" val="1"/>
                </a:ext>
              </a:extLst>
            </p:cNvPr>
            <p:cNvSpPr txBox="1"/>
            <p:nvPr/>
          </p:nvSpPr>
          <p:spPr>
            <a:xfrm>
              <a:off x="6521731" y="4310049"/>
              <a:ext cx="1404847"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Network connectivity</a:t>
              </a:r>
            </a:p>
          </p:txBody>
        </p:sp>
      </p:grpSp>
    </p:spTree>
    <p:custDataLst>
      <p:tags r:id="rId1"/>
    </p:custDataLst>
    <p:extLst>
      <p:ext uri="{BB962C8B-B14F-4D97-AF65-F5344CB8AC3E}">
        <p14:creationId xmlns:p14="http://schemas.microsoft.com/office/powerpoint/2010/main" val="3182543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406E8B36-A7F8-3F48-8D41-4C8D5BF9F3EB}"/>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13</a:t>
            </a:fld>
            <a:endParaRPr lang="en-US" dirty="0"/>
          </a:p>
        </p:txBody>
      </p:sp>
      <p:sp>
        <p:nvSpPr>
          <p:cNvPr id="3" name="Title 2">
            <a:extLst>
              <a:ext uri="{FF2B5EF4-FFF2-40B4-BE49-F238E27FC236}">
                <a16:creationId xmlns="" xmlns:a16="http://schemas.microsoft.com/office/drawing/2014/main" id="{34A9215D-56A1-C14C-8D1D-ECD06964D449}"/>
              </a:ext>
            </a:extLst>
          </p:cNvPr>
          <p:cNvSpPr>
            <a:spLocks noGrp="1"/>
          </p:cNvSpPr>
          <p:nvPr>
            <p:ph type="ctrTitle"/>
          </p:nvPr>
        </p:nvSpPr>
        <p:spPr/>
        <p:txBody>
          <a:bodyPr/>
          <a:lstStyle/>
          <a:p>
            <a:r>
              <a:rPr lang="en-US" dirty="0"/>
              <a:t>Key takeaways</a:t>
            </a:r>
          </a:p>
        </p:txBody>
      </p:sp>
      <p:sp>
        <p:nvSpPr>
          <p:cNvPr id="5" name="Content Placeholder 4">
            <a:extLst>
              <a:ext uri="{FF2B5EF4-FFF2-40B4-BE49-F238E27FC236}">
                <a16:creationId xmlns="" xmlns:a16="http://schemas.microsoft.com/office/drawing/2014/main" id="{5DED86B2-95F3-E144-93EC-D7312615DDBA}"/>
              </a:ext>
            </a:extLst>
          </p:cNvPr>
          <p:cNvSpPr>
            <a:spLocks noGrp="1"/>
          </p:cNvSpPr>
          <p:nvPr>
            <p:ph type="body" idx="1"/>
          </p:nvPr>
        </p:nvSpPr>
        <p:spPr/>
        <p:txBody>
          <a:bodyPr/>
          <a:lstStyle/>
          <a:p>
            <a:r>
              <a:rPr lang="en-US" sz="2400" dirty="0"/>
              <a:t>The </a:t>
            </a:r>
            <a:r>
              <a:rPr lang="en-US" sz="2400" b="1" dirty="0">
                <a:solidFill>
                  <a:srgbClr val="504BAB"/>
                </a:solidFill>
              </a:rPr>
              <a:t>AWS Global Infrastructure</a:t>
            </a:r>
            <a:r>
              <a:rPr lang="en-US" sz="2400" dirty="0">
                <a:solidFill>
                  <a:srgbClr val="504BAB"/>
                </a:solidFill>
              </a:rPr>
              <a:t> </a:t>
            </a:r>
            <a:r>
              <a:rPr lang="en-US" sz="2400" dirty="0"/>
              <a:t>consists of </a:t>
            </a:r>
            <a:r>
              <a:rPr lang="en-US" sz="2400" dirty="0">
                <a:solidFill>
                  <a:schemeClr val="accent6"/>
                </a:solidFill>
              </a:rPr>
              <a:t>Regions </a:t>
            </a:r>
            <a:r>
              <a:rPr lang="en-US" sz="2400" dirty="0"/>
              <a:t>and </a:t>
            </a:r>
            <a:r>
              <a:rPr lang="en-US" sz="2400" dirty="0">
                <a:solidFill>
                  <a:schemeClr val="accent6"/>
                </a:solidFill>
              </a:rPr>
              <a:t>Availability Zones</a:t>
            </a:r>
            <a:r>
              <a:rPr lang="en-US" sz="2400" dirty="0"/>
              <a:t>.</a:t>
            </a:r>
          </a:p>
          <a:p>
            <a:pPr marL="279400" indent="-279400">
              <a:spcBef>
                <a:spcPts val="1800"/>
              </a:spcBef>
              <a:spcAft>
                <a:spcPts val="800"/>
              </a:spcAft>
            </a:pPr>
            <a:r>
              <a:rPr lang="en-US" sz="2400" dirty="0"/>
              <a:t>Your choice of a </a:t>
            </a:r>
            <a:r>
              <a:rPr lang="en-US" sz="2400" b="1" dirty="0">
                <a:solidFill>
                  <a:srgbClr val="504BAB"/>
                </a:solidFill>
              </a:rPr>
              <a:t>Region</a:t>
            </a:r>
            <a:r>
              <a:rPr lang="en-US" sz="2400" dirty="0"/>
              <a:t> is typically based on </a:t>
            </a:r>
            <a:r>
              <a:rPr lang="en-US" sz="2400" dirty="0">
                <a:solidFill>
                  <a:schemeClr val="accent6"/>
                </a:solidFill>
              </a:rPr>
              <a:t>compliance requirements </a:t>
            </a:r>
            <a:r>
              <a:rPr lang="en-US" sz="2400" dirty="0"/>
              <a:t>or to </a:t>
            </a:r>
            <a:r>
              <a:rPr lang="en-US" sz="2400" dirty="0">
                <a:solidFill>
                  <a:schemeClr val="accent6"/>
                </a:solidFill>
              </a:rPr>
              <a:t>reduce latency</a:t>
            </a:r>
            <a:r>
              <a:rPr lang="en-US" sz="2400" dirty="0"/>
              <a:t>.</a:t>
            </a:r>
          </a:p>
          <a:p>
            <a:r>
              <a:rPr lang="en-US" sz="2400" dirty="0"/>
              <a:t>Each </a:t>
            </a:r>
            <a:r>
              <a:rPr lang="en-US" sz="2400" b="1" dirty="0">
                <a:solidFill>
                  <a:srgbClr val="504BAB"/>
                </a:solidFill>
              </a:rPr>
              <a:t>Availability Zone </a:t>
            </a:r>
            <a:r>
              <a:rPr lang="en-US" sz="2400" dirty="0"/>
              <a:t>is physically separate from other Availability Zones and has redundant power, networking, and connectivity.</a:t>
            </a:r>
          </a:p>
          <a:p>
            <a:r>
              <a:rPr lang="en-US" sz="2400" b="1" dirty="0">
                <a:solidFill>
                  <a:srgbClr val="504BAB"/>
                </a:solidFill>
              </a:rPr>
              <a:t>Edge locations</a:t>
            </a:r>
            <a:r>
              <a:rPr lang="en-US" sz="2400" dirty="0"/>
              <a:t>, and </a:t>
            </a:r>
            <a:r>
              <a:rPr lang="en-US" sz="2400" b="1" dirty="0">
                <a:solidFill>
                  <a:srgbClr val="504BAB"/>
                </a:solidFill>
              </a:rPr>
              <a:t>Regional</a:t>
            </a:r>
            <a:r>
              <a:rPr lang="en-US" sz="2400" dirty="0">
                <a:solidFill>
                  <a:srgbClr val="504BAB"/>
                </a:solidFill>
              </a:rPr>
              <a:t> </a:t>
            </a:r>
            <a:r>
              <a:rPr lang="en-US" sz="2400" b="1" dirty="0">
                <a:solidFill>
                  <a:srgbClr val="504BAB"/>
                </a:solidFill>
              </a:rPr>
              <a:t>edge caches </a:t>
            </a:r>
            <a:r>
              <a:rPr lang="en-US" sz="2400" dirty="0"/>
              <a:t>improve performance by </a:t>
            </a:r>
            <a:r>
              <a:rPr lang="en-US" sz="2400" dirty="0">
                <a:solidFill>
                  <a:schemeClr val="accent6"/>
                </a:solidFill>
              </a:rPr>
              <a:t>caching</a:t>
            </a:r>
            <a:r>
              <a:rPr lang="en-US" sz="2400" dirty="0"/>
              <a:t> content closer to users.</a:t>
            </a:r>
          </a:p>
        </p:txBody>
      </p:sp>
      <p:pic>
        <p:nvPicPr>
          <p:cNvPr id="6" name="Picture Placeholder 6">
            <a:extLst>
              <a:ext uri="{FF2B5EF4-FFF2-40B4-BE49-F238E27FC236}">
                <a16:creationId xmlns=""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38420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Section 2: AWS services and service category overview</a:t>
            </a:r>
          </a:p>
        </p:txBody>
      </p:sp>
      <p:sp>
        <p:nvSpPr>
          <p:cNvPr id="3" name="Text Placeholder 2">
            <a:extLst>
              <a:ext uri="{FF2B5EF4-FFF2-40B4-BE49-F238E27FC236}">
                <a16:creationId xmlns="" xmlns:a16="http://schemas.microsoft.com/office/drawing/2014/main" id="{872AEE5A-5B16-6548-94FF-5F43D00A6917}"/>
              </a:ext>
            </a:extLst>
          </p:cNvPr>
          <p:cNvSpPr>
            <a:spLocks noGrp="1"/>
          </p:cNvSpPr>
          <p:nvPr>
            <p:ph type="subTitle" idx="1"/>
          </p:nvPr>
        </p:nvSpPr>
        <p:spPr/>
        <p:txBody>
          <a:bodyPr>
            <a:normAutofit/>
          </a:bodyPr>
          <a:lstStyle/>
          <a:p>
            <a:r>
              <a:rPr lang="en-US" dirty="0"/>
              <a:t>Module 3: AWS Global Infrastructure Overview</a:t>
            </a:r>
          </a:p>
        </p:txBody>
      </p:sp>
    </p:spTree>
    <p:custDataLst>
      <p:tags r:id="rId1"/>
    </p:custDataLst>
    <p:extLst>
      <p:ext uri="{BB962C8B-B14F-4D97-AF65-F5344CB8AC3E}">
        <p14:creationId xmlns:p14="http://schemas.microsoft.com/office/powerpoint/2010/main" val="3165629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E468101-4BB4-5743-AB1E-51CE8F7559B9}"/>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latin typeface="+mn-lt"/>
              </a:rPr>
              <a:t>15</a:t>
            </a:fld>
            <a:endParaRPr lang="en-US" dirty="0">
              <a:latin typeface="+mn-lt"/>
            </a:endParaRPr>
          </a:p>
        </p:txBody>
      </p:sp>
      <p:sp>
        <p:nvSpPr>
          <p:cNvPr id="2" name="Title 1"/>
          <p:cNvSpPr>
            <a:spLocks noGrp="1"/>
          </p:cNvSpPr>
          <p:nvPr>
            <p:ph type="title"/>
          </p:nvPr>
        </p:nvSpPr>
        <p:spPr/>
        <p:txBody>
          <a:bodyPr>
            <a:noAutofit/>
          </a:bodyPr>
          <a:lstStyle/>
          <a:p>
            <a:r>
              <a:rPr lang="en-US" dirty="0">
                <a:latin typeface="+mj-lt"/>
              </a:rPr>
              <a:t>AWS foundational services</a:t>
            </a:r>
          </a:p>
        </p:txBody>
      </p:sp>
      <p:grpSp>
        <p:nvGrpSpPr>
          <p:cNvPr id="5" name="Group 4" descr="Diagram. See description in slide notes.">
            <a:extLst>
              <a:ext uri="{FF2B5EF4-FFF2-40B4-BE49-F238E27FC236}">
                <a16:creationId xmlns="" xmlns:a16="http://schemas.microsoft.com/office/drawing/2014/main" id="{6D68CF7D-D920-1A78-5B25-CB3BAA7F0B4B}"/>
              </a:ext>
            </a:extLst>
          </p:cNvPr>
          <p:cNvGrpSpPr/>
          <p:nvPr/>
        </p:nvGrpSpPr>
        <p:grpSpPr>
          <a:xfrm>
            <a:off x="203200" y="1357305"/>
            <a:ext cx="11750450" cy="5076995"/>
            <a:chOff x="203200" y="1357305"/>
            <a:chExt cx="11750450" cy="5076995"/>
          </a:xfrm>
        </p:grpSpPr>
        <p:sp>
          <p:nvSpPr>
            <p:cNvPr id="72" name="Rounded Rectangle 71">
              <a:extLst>
                <a:ext uri="{C183D7F6-B498-43B3-948B-1728B52AA6E4}">
                  <adec:decorative xmlns="" xmlns:adec="http://schemas.microsoft.com/office/drawing/2017/decorative" val="1"/>
                </a:ext>
              </a:extLst>
            </p:cNvPr>
            <p:cNvSpPr/>
            <p:nvPr>
              <p:custDataLst>
                <p:tags r:id="rId2"/>
              </p:custDataLst>
            </p:nvPr>
          </p:nvSpPr>
          <p:spPr>
            <a:xfrm>
              <a:off x="203200" y="1357305"/>
              <a:ext cx="11750450" cy="5076995"/>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 </a:t>
              </a:r>
            </a:p>
          </p:txBody>
        </p:sp>
        <p:sp>
          <p:nvSpPr>
            <p:cNvPr id="74" name="TextBox 73">
              <a:extLst>
                <a:ext uri="{C183D7F6-B498-43B3-948B-1728B52AA6E4}">
                  <adec:decorative xmlns="" xmlns:adec="http://schemas.microsoft.com/office/drawing/2017/decorative" val="1"/>
                </a:ext>
              </a:extLst>
            </p:cNvPr>
            <p:cNvSpPr txBox="1"/>
            <p:nvPr/>
          </p:nvSpPr>
          <p:spPr>
            <a:xfrm>
              <a:off x="933766" y="5882050"/>
              <a:ext cx="1688212" cy="369332"/>
            </a:xfrm>
            <a:prstGeom prst="rect">
              <a:avLst/>
            </a:prstGeom>
            <a:noFill/>
          </p:spPr>
          <p:txBody>
            <a:bodyPr wrap="square" rtlCol="0">
              <a:spAutoFit/>
            </a:bodyPr>
            <a:lstStyle/>
            <a:p>
              <a:pPr algn="r" defTabSz="609585" fontAlgn="base">
                <a:spcBef>
                  <a:spcPct val="0"/>
                </a:spcBef>
                <a:spcAft>
                  <a:spcPct val="0"/>
                </a:spcAft>
              </a:pPr>
              <a:r>
                <a:rPr lang="en-US" b="1" dirty="0">
                  <a:solidFill>
                    <a:srgbClr val="88A57F"/>
                  </a:solidFill>
                  <a:cs typeface="Arial"/>
                </a:rPr>
                <a:t>Infrastructure</a:t>
              </a:r>
            </a:p>
          </p:txBody>
        </p:sp>
        <p:sp>
          <p:nvSpPr>
            <p:cNvPr id="75" name="Rectangle 74">
              <a:extLst>
                <a:ext uri="{C183D7F6-B498-43B3-948B-1728B52AA6E4}">
                  <adec:decorative xmlns="" xmlns:adec="http://schemas.microsoft.com/office/drawing/2017/decorative" val="1"/>
                </a:ext>
              </a:extLst>
            </p:cNvPr>
            <p:cNvSpPr/>
            <p:nvPr/>
          </p:nvSpPr>
          <p:spPr>
            <a:xfrm>
              <a:off x="2622715" y="5745362"/>
              <a:ext cx="8651725" cy="602914"/>
            </a:xfrm>
            <a:prstGeom prst="rect">
              <a:avLst/>
            </a:prstGeom>
            <a:solidFill>
              <a:schemeClr val="bg1"/>
            </a:solid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dirty="0">
                <a:solidFill>
                  <a:srgbClr val="FFFFFF"/>
                </a:solidFill>
              </a:endParaRPr>
            </a:p>
          </p:txBody>
        </p:sp>
        <p:grpSp>
          <p:nvGrpSpPr>
            <p:cNvPr id="76" name="Group 75">
              <a:extLst>
                <a:ext uri="{C183D7F6-B498-43B3-948B-1728B52AA6E4}">
                  <adec:decorative xmlns="" xmlns:adec="http://schemas.microsoft.com/office/drawing/2017/decorative" val="1"/>
                </a:ext>
              </a:extLst>
            </p:cNvPr>
            <p:cNvGrpSpPr/>
            <p:nvPr/>
          </p:nvGrpSpPr>
          <p:grpSpPr>
            <a:xfrm>
              <a:off x="3390602" y="5880148"/>
              <a:ext cx="2038159" cy="343206"/>
              <a:chOff x="1993984" y="4281830"/>
              <a:chExt cx="1701831" cy="300618"/>
            </a:xfrm>
            <a:solidFill>
              <a:schemeClr val="bg1"/>
            </a:solidFill>
          </p:grpSpPr>
          <p:sp>
            <p:nvSpPr>
              <p:cNvPr id="116" name="TextBox 115"/>
              <p:cNvSpPr txBox="1"/>
              <p:nvPr/>
            </p:nvSpPr>
            <p:spPr>
              <a:xfrm>
                <a:off x="2784433" y="4285905"/>
                <a:ext cx="911382" cy="296543"/>
              </a:xfrm>
              <a:prstGeom prst="rect">
                <a:avLst/>
              </a:prstGeom>
              <a:grpFill/>
            </p:spPr>
            <p:txBody>
              <a:bodyPr wrap="square" rtlCol="0">
                <a:spAutoFit/>
              </a:bodyPr>
              <a:lstStyle/>
              <a:p>
                <a:pPr defTabSz="609585" fontAlgn="base">
                  <a:spcBef>
                    <a:spcPct val="0"/>
                  </a:spcBef>
                  <a:spcAft>
                    <a:spcPct val="0"/>
                  </a:spcAft>
                </a:pPr>
                <a:r>
                  <a:rPr lang="en-US" sz="1600" dirty="0">
                    <a:solidFill>
                      <a:srgbClr val="636466"/>
                    </a:solidFill>
                    <a:cs typeface="Arial"/>
                  </a:rPr>
                  <a:t>Regions</a:t>
                </a:r>
              </a:p>
            </p:txBody>
          </p:sp>
          <p:grpSp>
            <p:nvGrpSpPr>
              <p:cNvPr id="117" name="Group 937"/>
              <p:cNvGrpSpPr/>
              <p:nvPr/>
            </p:nvGrpSpPr>
            <p:grpSpPr>
              <a:xfrm>
                <a:off x="1993984" y="4281830"/>
                <a:ext cx="269760" cy="269760"/>
                <a:chOff x="0" y="0"/>
                <a:chExt cx="723900" cy="723900"/>
              </a:xfrm>
              <a:grpFill/>
            </p:grpSpPr>
            <p:sp>
              <p:nvSpPr>
                <p:cNvPr id="118" name="Shape 919"/>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19" name="Shape 920"/>
                <p:cNvSpPr/>
                <p:nvPr/>
              </p:nvSpPr>
              <p:spPr>
                <a:xfrm>
                  <a:off x="120877" y="89965"/>
                  <a:ext cx="166627" cy="134380"/>
                </a:xfrm>
                <a:custGeom>
                  <a:avLst/>
                  <a:gdLst/>
                  <a:ahLst/>
                  <a:cxnLst>
                    <a:cxn ang="0">
                      <a:pos x="wd2" y="hd2"/>
                    </a:cxn>
                    <a:cxn ang="5400000">
                      <a:pos x="wd2" y="hd2"/>
                    </a:cxn>
                    <a:cxn ang="10800000">
                      <a:pos x="wd2" y="hd2"/>
                    </a:cxn>
                    <a:cxn ang="16200000">
                      <a:pos x="wd2" y="hd2"/>
                    </a:cxn>
                  </a:cxnLst>
                  <a:rect l="0" t="0"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0" name="Shape 921"/>
                <p:cNvSpPr/>
                <p:nvPr/>
              </p:nvSpPr>
              <p:spPr>
                <a:xfrm>
                  <a:off x="74781" y="236871"/>
                  <a:ext cx="132482" cy="119196"/>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1" name="Shape 922"/>
                <p:cNvSpPr/>
                <p:nvPr/>
              </p:nvSpPr>
              <p:spPr>
                <a:xfrm>
                  <a:off x="75540" y="367074"/>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2" name="Shape 923"/>
                <p:cNvSpPr/>
                <p:nvPr/>
              </p:nvSpPr>
              <p:spPr>
                <a:xfrm>
                  <a:off x="120877" y="500314"/>
                  <a:ext cx="159029" cy="132103"/>
                </a:xfrm>
                <a:custGeom>
                  <a:avLst/>
                  <a:gdLst/>
                  <a:ahLst/>
                  <a:cxnLst>
                    <a:cxn ang="0">
                      <a:pos x="wd2" y="hd2"/>
                    </a:cxn>
                    <a:cxn ang="5400000">
                      <a:pos x="wd2" y="hd2"/>
                    </a:cxn>
                    <a:cxn ang="10800000">
                      <a:pos x="wd2" y="hd2"/>
                    </a:cxn>
                    <a:cxn ang="16200000">
                      <a:pos x="wd2" y="hd2"/>
                    </a:cxn>
                  </a:cxnLst>
                  <a:rect l="0" t="0"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3" name="Shape 924"/>
                <p:cNvSpPr/>
                <p:nvPr/>
              </p:nvSpPr>
              <p:spPr>
                <a:xfrm>
                  <a:off x="232860" y="500314"/>
                  <a:ext cx="122447" cy="140074"/>
                </a:xfrm>
                <a:custGeom>
                  <a:avLst/>
                  <a:gdLst/>
                  <a:ahLst/>
                  <a:cxnLst>
                    <a:cxn ang="0">
                      <a:pos x="wd2" y="hd2"/>
                    </a:cxn>
                    <a:cxn ang="5400000">
                      <a:pos x="wd2" y="hd2"/>
                    </a:cxn>
                    <a:cxn ang="10800000">
                      <a:pos x="wd2" y="hd2"/>
                    </a:cxn>
                    <a:cxn ang="16200000">
                      <a:pos x="wd2" y="hd2"/>
                    </a:cxn>
                  </a:cxnLst>
                  <a:rect l="0" t="0"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4" name="Shape 925"/>
                <p:cNvSpPr/>
                <p:nvPr/>
              </p:nvSpPr>
              <p:spPr>
                <a:xfrm>
                  <a:off x="206503" y="367074"/>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5" name="Shape 926"/>
                <p:cNvSpPr/>
                <p:nvPr/>
              </p:nvSpPr>
              <p:spPr>
                <a:xfrm>
                  <a:off x="206503" y="236871"/>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6" name="Shape 927"/>
                <p:cNvSpPr/>
                <p:nvPr/>
              </p:nvSpPr>
              <p:spPr>
                <a:xfrm>
                  <a:off x="236655" y="87308"/>
                  <a:ext cx="118652" cy="137037"/>
                </a:xfrm>
                <a:custGeom>
                  <a:avLst/>
                  <a:gdLst/>
                  <a:ahLst/>
                  <a:cxnLst>
                    <a:cxn ang="0">
                      <a:pos x="wd2" y="hd2"/>
                    </a:cxn>
                    <a:cxn ang="5400000">
                      <a:pos x="wd2" y="hd2"/>
                    </a:cxn>
                    <a:cxn ang="10800000">
                      <a:pos x="wd2" y="hd2"/>
                    </a:cxn>
                    <a:cxn ang="16200000">
                      <a:pos x="wd2" y="hd2"/>
                    </a:cxn>
                  </a:cxnLst>
                  <a:rect l="0" t="0"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7" name="Shape 928"/>
                <p:cNvSpPr/>
                <p:nvPr/>
              </p:nvSpPr>
              <p:spPr>
                <a:xfrm>
                  <a:off x="438294" y="500314"/>
                  <a:ext cx="166398" cy="134760"/>
                </a:xfrm>
                <a:custGeom>
                  <a:avLst/>
                  <a:gdLst/>
                  <a:ahLst/>
                  <a:cxnLst>
                    <a:cxn ang="0">
                      <a:pos x="wd2" y="hd2"/>
                    </a:cxn>
                    <a:cxn ang="5400000">
                      <a:pos x="wd2" y="hd2"/>
                    </a:cxn>
                    <a:cxn ang="10800000">
                      <a:pos x="wd2" y="hd2"/>
                    </a:cxn>
                    <a:cxn ang="16200000">
                      <a:pos x="wd2" y="hd2"/>
                    </a:cxn>
                  </a:cxnLst>
                  <a:rect l="0" t="0"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8" name="Shape 929"/>
                <p:cNvSpPr/>
                <p:nvPr/>
              </p:nvSpPr>
              <p:spPr>
                <a:xfrm>
                  <a:off x="515300" y="367074"/>
                  <a:ext cx="133060" cy="119196"/>
                </a:xfrm>
                <a:custGeom>
                  <a:avLst/>
                  <a:gdLst/>
                  <a:ahLst/>
                  <a:cxnLst>
                    <a:cxn ang="0">
                      <a:pos x="wd2" y="hd2"/>
                    </a:cxn>
                    <a:cxn ang="5400000">
                      <a:pos x="wd2" y="hd2"/>
                    </a:cxn>
                    <a:cxn ang="10800000">
                      <a:pos x="wd2" y="hd2"/>
                    </a:cxn>
                    <a:cxn ang="16200000">
                      <a:pos x="wd2" y="hd2"/>
                    </a:cxn>
                  </a:cxnLst>
                  <a:rect l="0" t="0"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9" name="Shape 930"/>
                <p:cNvSpPr/>
                <p:nvPr/>
              </p:nvSpPr>
              <p:spPr>
                <a:xfrm>
                  <a:off x="516438" y="236871"/>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30" name="Shape 931"/>
                <p:cNvSpPr/>
                <p:nvPr/>
              </p:nvSpPr>
              <p:spPr>
                <a:xfrm>
                  <a:off x="440951" y="92622"/>
                  <a:ext cx="158893" cy="131723"/>
                </a:xfrm>
                <a:custGeom>
                  <a:avLst/>
                  <a:gdLst/>
                  <a:ahLst/>
                  <a:cxnLst>
                    <a:cxn ang="0">
                      <a:pos x="wd2" y="hd2"/>
                    </a:cxn>
                    <a:cxn ang="5400000">
                      <a:pos x="wd2" y="hd2"/>
                    </a:cxn>
                    <a:cxn ang="10800000">
                      <a:pos x="wd2" y="hd2"/>
                    </a:cxn>
                    <a:cxn ang="16200000">
                      <a:pos x="wd2" y="hd2"/>
                    </a:cxn>
                  </a:cxnLst>
                  <a:rect l="0" t="0"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31" name="Shape 932"/>
                <p:cNvSpPr/>
                <p:nvPr/>
              </p:nvSpPr>
              <p:spPr>
                <a:xfrm>
                  <a:off x="367833" y="84651"/>
                  <a:ext cx="122070" cy="139694"/>
                </a:xfrm>
                <a:custGeom>
                  <a:avLst/>
                  <a:gdLst/>
                  <a:ahLst/>
                  <a:cxnLst>
                    <a:cxn ang="0">
                      <a:pos x="wd2" y="hd2"/>
                    </a:cxn>
                    <a:cxn ang="5400000">
                      <a:pos x="wd2" y="hd2"/>
                    </a:cxn>
                    <a:cxn ang="10800000">
                      <a:pos x="wd2" y="hd2"/>
                    </a:cxn>
                    <a:cxn ang="16200000">
                      <a:pos x="wd2" y="hd2"/>
                    </a:cxn>
                  </a:cxnLst>
                  <a:rect l="0" t="0"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32" name="Shape 933"/>
                <p:cNvSpPr/>
                <p:nvPr/>
              </p:nvSpPr>
              <p:spPr>
                <a:xfrm>
                  <a:off x="367833" y="236871"/>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33" name="Shape 934"/>
                <p:cNvSpPr/>
                <p:nvPr/>
              </p:nvSpPr>
              <p:spPr>
                <a:xfrm>
                  <a:off x="367833" y="367074"/>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34" name="Shape 935"/>
                <p:cNvSpPr/>
                <p:nvPr/>
              </p:nvSpPr>
              <p:spPr>
                <a:xfrm>
                  <a:off x="367833" y="500314"/>
                  <a:ext cx="118437" cy="138176"/>
                </a:xfrm>
                <a:custGeom>
                  <a:avLst/>
                  <a:gdLst/>
                  <a:ahLst/>
                  <a:cxnLst>
                    <a:cxn ang="0">
                      <a:pos x="wd2" y="hd2"/>
                    </a:cxn>
                    <a:cxn ang="5400000">
                      <a:pos x="wd2" y="hd2"/>
                    </a:cxn>
                    <a:cxn ang="10800000">
                      <a:pos x="wd2" y="hd2"/>
                    </a:cxn>
                    <a:cxn ang="16200000">
                      <a:pos x="wd2" y="hd2"/>
                    </a:cxn>
                  </a:cxnLst>
                  <a:rect l="0" t="0"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35" name="Shape 936"/>
                <p:cNvSpPr/>
                <p:nvPr/>
              </p:nvSpPr>
              <p:spPr>
                <a:xfrm>
                  <a:off x="31506" y="31506"/>
                  <a:ext cx="660128" cy="660128"/>
                </a:xfrm>
                <a:custGeom>
                  <a:avLst/>
                  <a:gdLst/>
                  <a:ahLst/>
                  <a:cxnLst>
                    <a:cxn ang="0">
                      <a:pos x="wd2" y="hd2"/>
                    </a:cxn>
                    <a:cxn ang="5400000">
                      <a:pos x="wd2" y="hd2"/>
                    </a:cxn>
                    <a:cxn ang="10800000">
                      <a:pos x="wd2" y="hd2"/>
                    </a:cxn>
                    <a:cxn ang="16200000">
                      <a:pos x="wd2" y="hd2"/>
                    </a:cxn>
                  </a:cxnLst>
                  <a:rect l="0" t="0"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grpSp>
        </p:grpSp>
        <p:grpSp>
          <p:nvGrpSpPr>
            <p:cNvPr id="77" name="Group 76">
              <a:extLst>
                <a:ext uri="{C183D7F6-B498-43B3-948B-1728B52AA6E4}">
                  <adec:decorative xmlns="" xmlns:adec="http://schemas.microsoft.com/office/drawing/2017/decorative" val="1"/>
                </a:ext>
              </a:extLst>
            </p:cNvPr>
            <p:cNvGrpSpPr/>
            <p:nvPr/>
          </p:nvGrpSpPr>
          <p:grpSpPr>
            <a:xfrm>
              <a:off x="8083691" y="5880147"/>
              <a:ext cx="2616177" cy="343205"/>
              <a:chOff x="5912642" y="4281830"/>
              <a:chExt cx="2184468" cy="300618"/>
            </a:xfrm>
            <a:solidFill>
              <a:schemeClr val="bg1"/>
            </a:solidFill>
          </p:grpSpPr>
          <p:sp>
            <p:nvSpPr>
              <p:cNvPr id="92" name="TextBox 91"/>
              <p:cNvSpPr txBox="1"/>
              <p:nvPr/>
            </p:nvSpPr>
            <p:spPr>
              <a:xfrm>
                <a:off x="6762605" y="4285904"/>
                <a:ext cx="1334505" cy="296544"/>
              </a:xfrm>
              <a:prstGeom prst="rect">
                <a:avLst/>
              </a:prstGeom>
              <a:grpFill/>
            </p:spPr>
            <p:txBody>
              <a:bodyPr wrap="square" rtlCol="0">
                <a:spAutoFit/>
              </a:bodyPr>
              <a:lstStyle/>
              <a:p>
                <a:pPr defTabSz="609585" fontAlgn="base">
                  <a:spcBef>
                    <a:spcPct val="0"/>
                  </a:spcBef>
                  <a:spcAft>
                    <a:spcPct val="0"/>
                  </a:spcAft>
                </a:pPr>
                <a:r>
                  <a:rPr lang="en-US" sz="1600" dirty="0">
                    <a:solidFill>
                      <a:srgbClr val="636466"/>
                    </a:solidFill>
                    <a:cs typeface="Arial"/>
                  </a:rPr>
                  <a:t>Edge locations</a:t>
                </a:r>
              </a:p>
            </p:txBody>
          </p:sp>
          <p:grpSp>
            <p:nvGrpSpPr>
              <p:cNvPr id="93" name="Group 1239"/>
              <p:cNvGrpSpPr/>
              <p:nvPr/>
            </p:nvGrpSpPr>
            <p:grpSpPr>
              <a:xfrm>
                <a:off x="5912642" y="4281830"/>
                <a:ext cx="269760" cy="269760"/>
                <a:chOff x="0" y="0"/>
                <a:chExt cx="723901" cy="723901"/>
              </a:xfrm>
              <a:grpFill/>
            </p:grpSpPr>
            <p:sp>
              <p:nvSpPr>
                <p:cNvPr id="94" name="Shape 1215"/>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95" name="Shape 1216"/>
                <p:cNvSpPr/>
                <p:nvPr/>
              </p:nvSpPr>
              <p:spPr>
                <a:xfrm>
                  <a:off x="120877" y="89965"/>
                  <a:ext cx="166627" cy="134380"/>
                </a:xfrm>
                <a:custGeom>
                  <a:avLst/>
                  <a:gdLst/>
                  <a:ahLst/>
                  <a:cxnLst>
                    <a:cxn ang="0">
                      <a:pos x="wd2" y="hd2"/>
                    </a:cxn>
                    <a:cxn ang="5400000">
                      <a:pos x="wd2" y="hd2"/>
                    </a:cxn>
                    <a:cxn ang="10800000">
                      <a:pos x="wd2" y="hd2"/>
                    </a:cxn>
                    <a:cxn ang="16200000">
                      <a:pos x="wd2" y="hd2"/>
                    </a:cxn>
                  </a:cxnLst>
                  <a:rect l="0" t="0"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96" name="Shape 1217"/>
                <p:cNvSpPr/>
                <p:nvPr/>
              </p:nvSpPr>
              <p:spPr>
                <a:xfrm>
                  <a:off x="74781" y="236871"/>
                  <a:ext cx="132482" cy="119196"/>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97" name="Shape 1218"/>
                <p:cNvSpPr/>
                <p:nvPr/>
              </p:nvSpPr>
              <p:spPr>
                <a:xfrm>
                  <a:off x="75540" y="367074"/>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98" name="Shape 1219"/>
                <p:cNvSpPr/>
                <p:nvPr/>
              </p:nvSpPr>
              <p:spPr>
                <a:xfrm>
                  <a:off x="120877" y="500314"/>
                  <a:ext cx="159029" cy="132103"/>
                </a:xfrm>
                <a:custGeom>
                  <a:avLst/>
                  <a:gdLst/>
                  <a:ahLst/>
                  <a:cxnLst>
                    <a:cxn ang="0">
                      <a:pos x="wd2" y="hd2"/>
                    </a:cxn>
                    <a:cxn ang="5400000">
                      <a:pos x="wd2" y="hd2"/>
                    </a:cxn>
                    <a:cxn ang="10800000">
                      <a:pos x="wd2" y="hd2"/>
                    </a:cxn>
                    <a:cxn ang="16200000">
                      <a:pos x="wd2" y="hd2"/>
                    </a:cxn>
                  </a:cxnLst>
                  <a:rect l="0" t="0"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99" name="Shape 1220"/>
                <p:cNvSpPr/>
                <p:nvPr/>
              </p:nvSpPr>
              <p:spPr>
                <a:xfrm>
                  <a:off x="232860" y="500314"/>
                  <a:ext cx="122447" cy="140074"/>
                </a:xfrm>
                <a:custGeom>
                  <a:avLst/>
                  <a:gdLst/>
                  <a:ahLst/>
                  <a:cxnLst>
                    <a:cxn ang="0">
                      <a:pos x="wd2" y="hd2"/>
                    </a:cxn>
                    <a:cxn ang="5400000">
                      <a:pos x="wd2" y="hd2"/>
                    </a:cxn>
                    <a:cxn ang="10800000">
                      <a:pos x="wd2" y="hd2"/>
                    </a:cxn>
                    <a:cxn ang="16200000">
                      <a:pos x="wd2" y="hd2"/>
                    </a:cxn>
                  </a:cxnLst>
                  <a:rect l="0" t="0"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0" name="Shape 1221"/>
                <p:cNvSpPr/>
                <p:nvPr/>
              </p:nvSpPr>
              <p:spPr>
                <a:xfrm>
                  <a:off x="206503" y="367074"/>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1" name="Shape 1222"/>
                <p:cNvSpPr/>
                <p:nvPr/>
              </p:nvSpPr>
              <p:spPr>
                <a:xfrm>
                  <a:off x="206503" y="236871"/>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2" name="Shape 1223"/>
                <p:cNvSpPr/>
                <p:nvPr/>
              </p:nvSpPr>
              <p:spPr>
                <a:xfrm>
                  <a:off x="236655" y="87308"/>
                  <a:ext cx="118652" cy="137037"/>
                </a:xfrm>
                <a:custGeom>
                  <a:avLst/>
                  <a:gdLst/>
                  <a:ahLst/>
                  <a:cxnLst>
                    <a:cxn ang="0">
                      <a:pos x="wd2" y="hd2"/>
                    </a:cxn>
                    <a:cxn ang="5400000">
                      <a:pos x="wd2" y="hd2"/>
                    </a:cxn>
                    <a:cxn ang="10800000">
                      <a:pos x="wd2" y="hd2"/>
                    </a:cxn>
                    <a:cxn ang="16200000">
                      <a:pos x="wd2" y="hd2"/>
                    </a:cxn>
                  </a:cxnLst>
                  <a:rect l="0" t="0"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3" name="Shape 1224"/>
                <p:cNvSpPr/>
                <p:nvPr/>
              </p:nvSpPr>
              <p:spPr>
                <a:xfrm>
                  <a:off x="438294" y="500314"/>
                  <a:ext cx="166398" cy="134760"/>
                </a:xfrm>
                <a:custGeom>
                  <a:avLst/>
                  <a:gdLst/>
                  <a:ahLst/>
                  <a:cxnLst>
                    <a:cxn ang="0">
                      <a:pos x="wd2" y="hd2"/>
                    </a:cxn>
                    <a:cxn ang="5400000">
                      <a:pos x="wd2" y="hd2"/>
                    </a:cxn>
                    <a:cxn ang="10800000">
                      <a:pos x="wd2" y="hd2"/>
                    </a:cxn>
                    <a:cxn ang="16200000">
                      <a:pos x="wd2" y="hd2"/>
                    </a:cxn>
                  </a:cxnLst>
                  <a:rect l="0" t="0"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4" name="Shape 1225"/>
                <p:cNvSpPr/>
                <p:nvPr/>
              </p:nvSpPr>
              <p:spPr>
                <a:xfrm>
                  <a:off x="515300" y="367074"/>
                  <a:ext cx="133060" cy="119196"/>
                </a:xfrm>
                <a:custGeom>
                  <a:avLst/>
                  <a:gdLst/>
                  <a:ahLst/>
                  <a:cxnLst>
                    <a:cxn ang="0">
                      <a:pos x="wd2" y="hd2"/>
                    </a:cxn>
                    <a:cxn ang="5400000">
                      <a:pos x="wd2" y="hd2"/>
                    </a:cxn>
                    <a:cxn ang="10800000">
                      <a:pos x="wd2" y="hd2"/>
                    </a:cxn>
                    <a:cxn ang="16200000">
                      <a:pos x="wd2" y="hd2"/>
                    </a:cxn>
                  </a:cxnLst>
                  <a:rect l="0" t="0"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5" name="Shape 1226"/>
                <p:cNvSpPr/>
                <p:nvPr/>
              </p:nvSpPr>
              <p:spPr>
                <a:xfrm>
                  <a:off x="516438" y="236871"/>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6" name="Shape 1227"/>
                <p:cNvSpPr/>
                <p:nvPr/>
              </p:nvSpPr>
              <p:spPr>
                <a:xfrm>
                  <a:off x="440951" y="92622"/>
                  <a:ext cx="158893" cy="131723"/>
                </a:xfrm>
                <a:custGeom>
                  <a:avLst/>
                  <a:gdLst/>
                  <a:ahLst/>
                  <a:cxnLst>
                    <a:cxn ang="0">
                      <a:pos x="wd2" y="hd2"/>
                    </a:cxn>
                    <a:cxn ang="5400000">
                      <a:pos x="wd2" y="hd2"/>
                    </a:cxn>
                    <a:cxn ang="10800000">
                      <a:pos x="wd2" y="hd2"/>
                    </a:cxn>
                    <a:cxn ang="16200000">
                      <a:pos x="wd2" y="hd2"/>
                    </a:cxn>
                  </a:cxnLst>
                  <a:rect l="0" t="0"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7" name="Shape 1228"/>
                <p:cNvSpPr/>
                <p:nvPr/>
              </p:nvSpPr>
              <p:spPr>
                <a:xfrm>
                  <a:off x="367833" y="84651"/>
                  <a:ext cx="122070" cy="139694"/>
                </a:xfrm>
                <a:custGeom>
                  <a:avLst/>
                  <a:gdLst/>
                  <a:ahLst/>
                  <a:cxnLst>
                    <a:cxn ang="0">
                      <a:pos x="wd2" y="hd2"/>
                    </a:cxn>
                    <a:cxn ang="5400000">
                      <a:pos x="wd2" y="hd2"/>
                    </a:cxn>
                    <a:cxn ang="10800000">
                      <a:pos x="wd2" y="hd2"/>
                    </a:cxn>
                    <a:cxn ang="16200000">
                      <a:pos x="wd2" y="hd2"/>
                    </a:cxn>
                  </a:cxnLst>
                  <a:rect l="0" t="0"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8" name="Shape 1229"/>
                <p:cNvSpPr/>
                <p:nvPr/>
              </p:nvSpPr>
              <p:spPr>
                <a:xfrm>
                  <a:off x="367833" y="236871"/>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9" name="Shape 1230"/>
                <p:cNvSpPr/>
                <p:nvPr/>
              </p:nvSpPr>
              <p:spPr>
                <a:xfrm>
                  <a:off x="367833" y="367074"/>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10" name="Shape 1231"/>
                <p:cNvSpPr/>
                <p:nvPr/>
              </p:nvSpPr>
              <p:spPr>
                <a:xfrm>
                  <a:off x="367833" y="500314"/>
                  <a:ext cx="118437" cy="138176"/>
                </a:xfrm>
                <a:custGeom>
                  <a:avLst/>
                  <a:gdLst/>
                  <a:ahLst/>
                  <a:cxnLst>
                    <a:cxn ang="0">
                      <a:pos x="wd2" y="hd2"/>
                    </a:cxn>
                    <a:cxn ang="5400000">
                      <a:pos x="wd2" y="hd2"/>
                    </a:cxn>
                    <a:cxn ang="10800000">
                      <a:pos x="wd2" y="hd2"/>
                    </a:cxn>
                    <a:cxn ang="16200000">
                      <a:pos x="wd2" y="hd2"/>
                    </a:cxn>
                  </a:cxnLst>
                  <a:rect l="0" t="0"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11" name="Shape 1232"/>
                <p:cNvSpPr/>
                <p:nvPr/>
              </p:nvSpPr>
              <p:spPr>
                <a:xfrm>
                  <a:off x="31506" y="31506"/>
                  <a:ext cx="660128" cy="660128"/>
                </a:xfrm>
                <a:custGeom>
                  <a:avLst/>
                  <a:gdLst/>
                  <a:ahLst/>
                  <a:cxnLst>
                    <a:cxn ang="0">
                      <a:pos x="wd2" y="hd2"/>
                    </a:cxn>
                    <a:cxn ang="5400000">
                      <a:pos x="wd2" y="hd2"/>
                    </a:cxn>
                    <a:cxn ang="10800000">
                      <a:pos x="wd2" y="hd2"/>
                    </a:cxn>
                    <a:cxn ang="16200000">
                      <a:pos x="wd2" y="hd2"/>
                    </a:cxn>
                  </a:cxnLst>
                  <a:rect l="0" t="0"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12" name="Shape 1233"/>
                <p:cNvSpPr/>
                <p:nvPr/>
              </p:nvSpPr>
              <p:spPr>
                <a:xfrm>
                  <a:off x="82686" y="23535"/>
                  <a:ext cx="234728" cy="223966"/>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13" name="Shape 1234"/>
                <p:cNvSpPr/>
                <p:nvPr/>
              </p:nvSpPr>
              <p:spPr>
                <a:xfrm>
                  <a:off x="72119" y="12906"/>
                  <a:ext cx="255862"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14" name="Shape 1235"/>
                <p:cNvSpPr/>
                <p:nvPr/>
              </p:nvSpPr>
              <p:spPr>
                <a:xfrm>
                  <a:off x="407245" y="161710"/>
                  <a:ext cx="234728" cy="223966"/>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15" name="Shape 1236"/>
                <p:cNvSpPr/>
                <p:nvPr/>
              </p:nvSpPr>
              <p:spPr>
                <a:xfrm>
                  <a:off x="396678" y="150701"/>
                  <a:ext cx="255862"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grpSp>
        </p:grpSp>
        <p:sp>
          <p:nvSpPr>
            <p:cNvPr id="79" name="TextBox 78">
              <a:extLst>
                <a:ext uri="{C183D7F6-B498-43B3-948B-1728B52AA6E4}">
                  <adec:decorative xmlns="" xmlns:adec="http://schemas.microsoft.com/office/drawing/2017/decorative" val="1"/>
                </a:ext>
              </a:extLst>
            </p:cNvPr>
            <p:cNvSpPr txBox="1"/>
            <p:nvPr/>
          </p:nvSpPr>
          <p:spPr>
            <a:xfrm>
              <a:off x="6273518" y="5884800"/>
              <a:ext cx="1852312" cy="338554"/>
            </a:xfrm>
            <a:prstGeom prst="rect">
              <a:avLst/>
            </a:prstGeom>
            <a:solidFill>
              <a:schemeClr val="bg1"/>
            </a:solidFill>
          </p:spPr>
          <p:txBody>
            <a:bodyPr wrap="square" rtlCol="0">
              <a:spAutoFit/>
            </a:bodyPr>
            <a:lstStyle/>
            <a:p>
              <a:pPr defTabSz="609585" fontAlgn="base">
                <a:spcBef>
                  <a:spcPct val="0"/>
                </a:spcBef>
                <a:spcAft>
                  <a:spcPct val="0"/>
                </a:spcAft>
              </a:pPr>
              <a:r>
                <a:rPr lang="en-US" sz="1600" dirty="0">
                  <a:solidFill>
                    <a:srgbClr val="636466"/>
                  </a:solidFill>
                  <a:cs typeface="Arial"/>
                </a:rPr>
                <a:t>Availability Zones</a:t>
              </a:r>
            </a:p>
          </p:txBody>
        </p:sp>
        <p:sp>
          <p:nvSpPr>
            <p:cNvPr id="137" name="TextBox 136">
              <a:extLst>
                <a:ext uri="{C183D7F6-B498-43B3-948B-1728B52AA6E4}">
                  <adec:decorative xmlns="" xmlns:adec="http://schemas.microsoft.com/office/drawing/2017/decorative" val="1"/>
                </a:ext>
              </a:extLst>
            </p:cNvPr>
            <p:cNvSpPr txBox="1"/>
            <p:nvPr/>
          </p:nvSpPr>
          <p:spPr>
            <a:xfrm>
              <a:off x="901875" y="4984378"/>
              <a:ext cx="1735162" cy="584775"/>
            </a:xfrm>
            <a:prstGeom prst="rect">
              <a:avLst/>
            </a:prstGeom>
            <a:noFill/>
          </p:spPr>
          <p:txBody>
            <a:bodyPr wrap="square" rtlCol="0">
              <a:spAutoFit/>
            </a:bodyPr>
            <a:lstStyle/>
            <a:p>
              <a:pPr algn="r" defTabSz="609585" fontAlgn="base">
                <a:spcBef>
                  <a:spcPct val="0"/>
                </a:spcBef>
                <a:spcAft>
                  <a:spcPct val="0"/>
                </a:spcAft>
              </a:pPr>
              <a:r>
                <a:rPr lang="en-US" sz="1600" b="1" dirty="0">
                  <a:solidFill>
                    <a:srgbClr val="7B9AC8"/>
                  </a:solidFill>
                  <a:cs typeface="Arial"/>
                </a:rPr>
                <a:t>Foundation</a:t>
              </a:r>
            </a:p>
            <a:p>
              <a:pPr algn="r" defTabSz="609585" fontAlgn="base">
                <a:spcBef>
                  <a:spcPct val="0"/>
                </a:spcBef>
                <a:spcAft>
                  <a:spcPct val="0"/>
                </a:spcAft>
              </a:pPr>
              <a:r>
                <a:rPr lang="en-US" sz="1600" b="1" dirty="0">
                  <a:solidFill>
                    <a:srgbClr val="7B9AC8"/>
                  </a:solidFill>
                  <a:cs typeface="Arial"/>
                </a:rPr>
                <a:t>Services</a:t>
              </a:r>
            </a:p>
          </p:txBody>
        </p:sp>
        <p:sp>
          <p:nvSpPr>
            <p:cNvPr id="139" name="Rectangle 138">
              <a:extLst>
                <a:ext uri="{C183D7F6-B498-43B3-948B-1728B52AA6E4}">
                  <adec:decorative xmlns="" xmlns:adec="http://schemas.microsoft.com/office/drawing/2017/decorative" val="1"/>
                </a:ext>
              </a:extLst>
            </p:cNvPr>
            <p:cNvSpPr/>
            <p:nvPr/>
          </p:nvSpPr>
          <p:spPr>
            <a:xfrm>
              <a:off x="2699666" y="4845424"/>
              <a:ext cx="8651724" cy="778327"/>
            </a:xfrm>
            <a:prstGeom prst="rect">
              <a:avLst/>
            </a:prstGeom>
            <a:solidFill>
              <a:schemeClr val="bg1"/>
            </a:solid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1600" dirty="0">
                <a:solidFill>
                  <a:srgbClr val="FFFFFF"/>
                </a:solidFill>
              </a:endParaRPr>
            </a:p>
          </p:txBody>
        </p:sp>
        <p:grpSp>
          <p:nvGrpSpPr>
            <p:cNvPr id="140" name="Group 139">
              <a:extLst>
                <a:ext uri="{C183D7F6-B498-43B3-948B-1728B52AA6E4}">
                  <adec:decorative xmlns="" xmlns:adec="http://schemas.microsoft.com/office/drawing/2017/decorative" val="1"/>
                </a:ext>
              </a:extLst>
            </p:cNvPr>
            <p:cNvGrpSpPr/>
            <p:nvPr/>
          </p:nvGrpSpPr>
          <p:grpSpPr>
            <a:xfrm>
              <a:off x="2978793" y="4811329"/>
              <a:ext cx="3171004" cy="830997"/>
              <a:chOff x="1655700" y="3196853"/>
              <a:chExt cx="2647741" cy="727881"/>
            </a:xfrm>
            <a:solidFill>
              <a:schemeClr val="bg1"/>
            </a:solidFill>
          </p:grpSpPr>
          <p:sp>
            <p:nvSpPr>
              <p:cNvPr id="242" name="TextBox 241"/>
              <p:cNvSpPr txBox="1"/>
              <p:nvPr/>
            </p:nvSpPr>
            <p:spPr>
              <a:xfrm>
                <a:off x="2501873" y="3196853"/>
                <a:ext cx="1801568" cy="727881"/>
              </a:xfrm>
              <a:prstGeom prst="rect">
                <a:avLst/>
              </a:prstGeom>
              <a:grpFill/>
            </p:spPr>
            <p:txBody>
              <a:bodyPr wrap="square" rtlCol="0">
                <a:spAutoFit/>
              </a:bodyPr>
              <a:lstStyle/>
              <a:p>
                <a:pPr defTabSz="609585" fontAlgn="base">
                  <a:spcBef>
                    <a:spcPct val="0"/>
                  </a:spcBef>
                  <a:spcAft>
                    <a:spcPct val="0"/>
                  </a:spcAft>
                </a:pPr>
                <a:r>
                  <a:rPr lang="en-US" sz="1600" dirty="0">
                    <a:solidFill>
                      <a:srgbClr val="636466"/>
                    </a:solidFill>
                    <a:cs typeface="Arial"/>
                  </a:rPr>
                  <a:t>Compute (virtual, automatic scaling, and load balancing)</a:t>
                </a:r>
              </a:p>
            </p:txBody>
          </p:sp>
          <p:grpSp>
            <p:nvGrpSpPr>
              <p:cNvPr id="243" name="Group 876"/>
              <p:cNvGrpSpPr/>
              <p:nvPr/>
            </p:nvGrpSpPr>
            <p:grpSpPr>
              <a:xfrm>
                <a:off x="1655700" y="3422868"/>
                <a:ext cx="261748" cy="261748"/>
                <a:chOff x="0" y="0"/>
                <a:chExt cx="723900" cy="723900"/>
              </a:xfrm>
              <a:grpFill/>
            </p:grpSpPr>
            <p:sp>
              <p:nvSpPr>
                <p:cNvPr id="244" name="Shape 872"/>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45" name="Shape 873"/>
                <p:cNvSpPr/>
                <p:nvPr/>
              </p:nvSpPr>
              <p:spPr>
                <a:xfrm>
                  <a:off x="51246" y="34164"/>
                  <a:ext cx="321144" cy="321143"/>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46" name="Shape 874"/>
                <p:cNvSpPr/>
                <p:nvPr/>
              </p:nvSpPr>
              <p:spPr>
                <a:xfrm>
                  <a:off x="351510" y="105908"/>
                  <a:ext cx="321144" cy="321144"/>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47" name="Shape 875"/>
                <p:cNvSpPr/>
                <p:nvPr/>
              </p:nvSpPr>
              <p:spPr>
                <a:xfrm>
                  <a:off x="192837" y="367833"/>
                  <a:ext cx="321144" cy="320765"/>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grpSp>
        </p:grpSp>
        <p:grpSp>
          <p:nvGrpSpPr>
            <p:cNvPr id="142" name="Group 891">
              <a:extLst>
                <a:ext uri="{C183D7F6-B498-43B3-948B-1728B52AA6E4}">
                  <adec:decorative xmlns="" xmlns:adec="http://schemas.microsoft.com/office/drawing/2017/decorative" val="1"/>
                </a:ext>
              </a:extLst>
            </p:cNvPr>
            <p:cNvGrpSpPr/>
            <p:nvPr/>
          </p:nvGrpSpPr>
          <p:grpSpPr>
            <a:xfrm>
              <a:off x="7440069" y="5069363"/>
              <a:ext cx="313475" cy="298829"/>
              <a:chOff x="0" y="0"/>
              <a:chExt cx="723900" cy="723900"/>
            </a:xfrm>
            <a:solidFill>
              <a:schemeClr val="bg1"/>
            </a:solidFill>
          </p:grpSpPr>
          <p:sp>
            <p:nvSpPr>
              <p:cNvPr id="232" name="Shape 886"/>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33" name="Shape 887"/>
              <p:cNvSpPr/>
              <p:nvPr/>
            </p:nvSpPr>
            <p:spPr>
              <a:xfrm>
                <a:off x="44033" y="149942"/>
                <a:ext cx="634695" cy="423257"/>
              </a:xfrm>
              <a:custGeom>
                <a:avLst/>
                <a:gdLst/>
                <a:ahLst/>
                <a:cxnLst>
                  <a:cxn ang="0">
                    <a:pos x="wd2" y="hd2"/>
                  </a:cxn>
                  <a:cxn ang="5400000">
                    <a:pos x="wd2" y="hd2"/>
                  </a:cxn>
                  <a:cxn ang="10800000">
                    <a:pos x="wd2" y="hd2"/>
                  </a:cxn>
                  <a:cxn ang="16200000">
                    <a:pos x="wd2" y="hd2"/>
                  </a:cxn>
                </a:cxnLst>
                <a:rect l="0" t="0" r="r" b="b"/>
                <a:pathLst>
                  <a:path w="21600" h="21600" extrusionOk="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34" name="Shape 888"/>
              <p:cNvSpPr/>
              <p:nvPr/>
            </p:nvSpPr>
            <p:spPr>
              <a:xfrm>
                <a:off x="302162" y="215234"/>
                <a:ext cx="184108" cy="94142"/>
              </a:xfrm>
              <a:custGeom>
                <a:avLst/>
                <a:gdLst/>
                <a:ahLst/>
                <a:cxnLst>
                  <a:cxn ang="0">
                    <a:pos x="wd2" y="hd2"/>
                  </a:cxn>
                  <a:cxn ang="5400000">
                    <a:pos x="wd2" y="hd2"/>
                  </a:cxn>
                  <a:cxn ang="10800000">
                    <a:pos x="wd2" y="hd2"/>
                  </a:cxn>
                  <a:cxn ang="16200000">
                    <a:pos x="wd2" y="hd2"/>
                  </a:cxn>
                </a:cxnLst>
                <a:rect l="0" t="0" r="r" b="b"/>
                <a:pathLst>
                  <a:path w="21600" h="21600" extrusionOk="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35" name="Shape 889"/>
              <p:cNvSpPr/>
              <p:nvPr/>
            </p:nvSpPr>
            <p:spPr>
              <a:xfrm>
                <a:off x="279007" y="321902"/>
                <a:ext cx="230419" cy="75541"/>
              </a:xfrm>
              <a:custGeom>
                <a:avLst/>
                <a:gdLst/>
                <a:ahLst/>
                <a:cxnLst>
                  <a:cxn ang="0">
                    <a:pos x="wd2" y="hd2"/>
                  </a:cxn>
                  <a:cxn ang="5400000">
                    <a:pos x="wd2" y="hd2"/>
                  </a:cxn>
                  <a:cxn ang="10800000">
                    <a:pos x="wd2" y="hd2"/>
                  </a:cxn>
                  <a:cxn ang="16200000">
                    <a:pos x="wd2" y="hd2"/>
                  </a:cxn>
                </a:cxnLst>
                <a:rect l="0" t="0" r="r" b="b"/>
                <a:pathLst>
                  <a:path w="21600" h="21600" extrusionOk="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36" name="Shape 890"/>
              <p:cNvSpPr/>
              <p:nvPr/>
            </p:nvSpPr>
            <p:spPr>
              <a:xfrm>
                <a:off x="279007" y="429708"/>
                <a:ext cx="230419" cy="80477"/>
              </a:xfrm>
              <a:custGeom>
                <a:avLst/>
                <a:gdLst/>
                <a:ahLst/>
                <a:cxnLst>
                  <a:cxn ang="0">
                    <a:pos x="wd2" y="hd2"/>
                  </a:cxn>
                  <a:cxn ang="5400000">
                    <a:pos x="wd2" y="hd2"/>
                  </a:cxn>
                  <a:cxn ang="10800000">
                    <a:pos x="wd2" y="hd2"/>
                  </a:cxn>
                  <a:cxn ang="16200000">
                    <a:pos x="wd2" y="hd2"/>
                  </a:cxn>
                </a:cxnLst>
                <a:rect l="0" t="0" r="r" b="b"/>
                <a:pathLst>
                  <a:path w="21600" h="21600" extrusionOk="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grpSp>
        <p:grpSp>
          <p:nvGrpSpPr>
            <p:cNvPr id="143" name="Group 142">
              <a:extLst>
                <a:ext uri="{C183D7F6-B498-43B3-948B-1728B52AA6E4}">
                  <adec:decorative xmlns="" xmlns:adec="http://schemas.microsoft.com/office/drawing/2017/decorative" val="1"/>
                </a:ext>
              </a:extLst>
            </p:cNvPr>
            <p:cNvGrpSpPr/>
            <p:nvPr/>
          </p:nvGrpSpPr>
          <p:grpSpPr>
            <a:xfrm>
              <a:off x="6823976" y="4934574"/>
              <a:ext cx="3197380" cy="408190"/>
              <a:chOff x="4839156" y="3304805"/>
              <a:chExt cx="2669764" cy="357539"/>
            </a:xfrm>
            <a:solidFill>
              <a:schemeClr val="bg1"/>
            </a:solidFill>
          </p:grpSpPr>
          <p:sp>
            <p:nvSpPr>
              <p:cNvPr id="144" name="TextBox 143"/>
              <p:cNvSpPr txBox="1"/>
              <p:nvPr/>
            </p:nvSpPr>
            <p:spPr>
              <a:xfrm>
                <a:off x="4839156" y="3304805"/>
                <a:ext cx="1138618" cy="296544"/>
              </a:xfrm>
              <a:prstGeom prst="rect">
                <a:avLst/>
              </a:prstGeom>
              <a:grpFill/>
            </p:spPr>
            <p:txBody>
              <a:bodyPr wrap="square" rtlCol="0">
                <a:spAutoFit/>
              </a:bodyPr>
              <a:lstStyle/>
              <a:p>
                <a:pPr defTabSz="609585" fontAlgn="base">
                  <a:spcBef>
                    <a:spcPct val="0"/>
                  </a:spcBef>
                  <a:spcAft>
                    <a:spcPct val="0"/>
                  </a:spcAft>
                </a:pPr>
                <a:r>
                  <a:rPr lang="en-US" sz="1600" dirty="0">
                    <a:solidFill>
                      <a:srgbClr val="636466"/>
                    </a:solidFill>
                    <a:cs typeface="Arial"/>
                  </a:rPr>
                  <a:t>Networking</a:t>
                </a:r>
              </a:p>
            </p:txBody>
          </p:sp>
          <p:grpSp>
            <p:nvGrpSpPr>
              <p:cNvPr id="145" name="Group 918"/>
              <p:cNvGrpSpPr/>
              <p:nvPr/>
            </p:nvGrpSpPr>
            <p:grpSpPr>
              <a:xfrm>
                <a:off x="7291580" y="3440220"/>
                <a:ext cx="217340" cy="222124"/>
                <a:chOff x="102960" y="55789"/>
                <a:chExt cx="721180" cy="737054"/>
              </a:xfrm>
              <a:grpFill/>
            </p:grpSpPr>
            <p:sp>
              <p:nvSpPr>
                <p:cNvPr id="146" name="Shape 893"/>
                <p:cNvSpPr/>
                <p:nvPr/>
              </p:nvSpPr>
              <p:spPr>
                <a:xfrm>
                  <a:off x="678542" y="526142"/>
                  <a:ext cx="145598" cy="266701"/>
                </a:xfrm>
                <a:custGeom>
                  <a:avLst/>
                  <a:gdLst/>
                  <a:ahLst/>
                  <a:cxnLst>
                    <a:cxn ang="0">
                      <a:pos x="wd2" y="hd2"/>
                    </a:cxn>
                    <a:cxn ang="5400000">
                      <a:pos x="wd2" y="hd2"/>
                    </a:cxn>
                    <a:cxn ang="10800000">
                      <a:pos x="wd2" y="hd2"/>
                    </a:cxn>
                    <a:cxn ang="16200000">
                      <a:pos x="wd2" y="hd2"/>
                    </a:cxn>
                  </a:cxnLst>
                  <a:rect l="0" t="0" r="r" b="b"/>
                  <a:pathLst>
                    <a:path w="21600" h="21600" extrusionOk="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147" name="Shape 900"/>
                <p:cNvSpPr/>
                <p:nvPr/>
              </p:nvSpPr>
              <p:spPr>
                <a:xfrm>
                  <a:off x="268967" y="137432"/>
                  <a:ext cx="128816" cy="235404"/>
                </a:xfrm>
                <a:custGeom>
                  <a:avLst/>
                  <a:gdLst/>
                  <a:ahLst/>
                  <a:cxnLst>
                    <a:cxn ang="0">
                      <a:pos x="wd2" y="hd2"/>
                    </a:cxn>
                    <a:cxn ang="5400000">
                      <a:pos x="wd2" y="hd2"/>
                    </a:cxn>
                    <a:cxn ang="10800000">
                      <a:pos x="wd2" y="hd2"/>
                    </a:cxn>
                    <a:cxn ang="16200000">
                      <a:pos x="wd2" y="hd2"/>
                    </a:cxn>
                  </a:cxnLst>
                  <a:rect l="0" t="0" r="r" b="b"/>
                  <a:pathLst>
                    <a:path w="21600" h="21600" extrusionOk="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148" name="Shape 901"/>
                <p:cNvSpPr/>
                <p:nvPr/>
              </p:nvSpPr>
              <p:spPr>
                <a:xfrm>
                  <a:off x="276678" y="142875"/>
                  <a:ext cx="113394" cy="223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52"/>
                      </a:lnTo>
                      <a:lnTo>
                        <a:pt x="21600" y="0"/>
                      </a:lnTo>
                      <a:lnTo>
                        <a:pt x="0" y="744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149" name="Shape 902"/>
                <p:cNvSpPr/>
                <p:nvPr/>
              </p:nvSpPr>
              <p:spPr>
                <a:xfrm>
                  <a:off x="109310" y="55789"/>
                  <a:ext cx="270444" cy="146958"/>
                </a:xfrm>
                <a:custGeom>
                  <a:avLst/>
                  <a:gdLst/>
                  <a:ahLst/>
                  <a:cxnLst>
                    <a:cxn ang="0">
                      <a:pos x="wd2" y="hd2"/>
                    </a:cxn>
                    <a:cxn ang="5400000">
                      <a:pos x="wd2" y="hd2"/>
                    </a:cxn>
                    <a:cxn ang="10800000">
                      <a:pos x="wd2" y="hd2"/>
                    </a:cxn>
                    <a:cxn ang="16200000">
                      <a:pos x="wd2" y="hd2"/>
                    </a:cxn>
                  </a:cxnLst>
                  <a:rect l="0" t="0" r="r" b="b"/>
                  <a:pathLst>
                    <a:path w="21537" h="21600" extrusionOk="0">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150" name="Shape 903"/>
                <p:cNvSpPr/>
                <p:nvPr/>
              </p:nvSpPr>
              <p:spPr>
                <a:xfrm>
                  <a:off x="117021" y="64407"/>
                  <a:ext cx="255815" cy="130629"/>
                </a:xfrm>
                <a:custGeom>
                  <a:avLst/>
                  <a:gdLst/>
                  <a:ahLst/>
                  <a:cxnLst>
                    <a:cxn ang="0">
                      <a:pos x="wd2" y="hd2"/>
                    </a:cxn>
                    <a:cxn ang="5400000">
                      <a:pos x="wd2" y="hd2"/>
                    </a:cxn>
                    <a:cxn ang="10800000">
                      <a:pos x="wd2" y="hd2"/>
                    </a:cxn>
                    <a:cxn ang="16200000">
                      <a:pos x="wd2" y="hd2"/>
                    </a:cxn>
                  </a:cxnLst>
                  <a:rect l="0" t="0" r="r" b="b"/>
                  <a:pathLst>
                    <a:path w="21600" h="21600" extrusionOk="0">
                      <a:moveTo>
                        <a:pt x="0" y="12450"/>
                      </a:moveTo>
                      <a:lnTo>
                        <a:pt x="12217" y="21600"/>
                      </a:lnTo>
                      <a:lnTo>
                        <a:pt x="21600" y="8850"/>
                      </a:lnTo>
                      <a:lnTo>
                        <a:pt x="9843" y="0"/>
                      </a:lnTo>
                      <a:lnTo>
                        <a:pt x="0" y="1245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151" name="Shape 904"/>
                <p:cNvSpPr/>
                <p:nvPr/>
              </p:nvSpPr>
              <p:spPr>
                <a:xfrm>
                  <a:off x="102960" y="158750"/>
                  <a:ext cx="154216" cy="217715"/>
                </a:xfrm>
                <a:custGeom>
                  <a:avLst/>
                  <a:gdLst/>
                  <a:ahLst/>
                  <a:cxnLst>
                    <a:cxn ang="0">
                      <a:pos x="wd2" y="hd2"/>
                    </a:cxn>
                    <a:cxn ang="5400000">
                      <a:pos x="wd2" y="hd2"/>
                    </a:cxn>
                    <a:cxn ang="10800000">
                      <a:pos x="wd2" y="hd2"/>
                    </a:cxn>
                    <a:cxn ang="16200000">
                      <a:pos x="wd2" y="hd2"/>
                    </a:cxn>
                  </a:cxnLst>
                  <a:rect l="0" t="0" r="r" b="b"/>
                  <a:pathLst>
                    <a:path w="21600" h="21600" extrusionOk="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152" name="Shape 906"/>
                <p:cNvSpPr/>
                <p:nvPr/>
              </p:nvSpPr>
              <p:spPr>
                <a:xfrm>
                  <a:off x="112485" y="60324"/>
                  <a:ext cx="121105" cy="128362"/>
                </a:xfrm>
                <a:custGeom>
                  <a:avLst/>
                  <a:gdLst/>
                  <a:ahLst/>
                  <a:cxnLst>
                    <a:cxn ang="0">
                      <a:pos x="wd2" y="hd2"/>
                    </a:cxn>
                    <a:cxn ang="5400000">
                      <a:pos x="wd2" y="hd2"/>
                    </a:cxn>
                    <a:cxn ang="10800000">
                      <a:pos x="wd2" y="hd2"/>
                    </a:cxn>
                    <a:cxn ang="16200000">
                      <a:pos x="wd2" y="hd2"/>
                    </a:cxn>
                  </a:cxnLst>
                  <a:rect l="0" t="0" r="r" b="b"/>
                  <a:pathLst>
                    <a:path w="21600" h="21600" extrusionOk="0">
                      <a:moveTo>
                        <a:pt x="21600" y="153"/>
                      </a:moveTo>
                      <a:lnTo>
                        <a:pt x="21600" y="21600"/>
                      </a:lnTo>
                      <a:lnTo>
                        <a:pt x="809" y="14044"/>
                      </a:lnTo>
                      <a:lnTo>
                        <a:pt x="0" y="12975"/>
                      </a:lnTo>
                      <a:lnTo>
                        <a:pt x="21438" y="0"/>
                      </a:lnTo>
                      <a:lnTo>
                        <a:pt x="21600" y="15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2" name="Shape 907"/>
                <p:cNvSpPr/>
                <p:nvPr/>
              </p:nvSpPr>
              <p:spPr>
                <a:xfrm>
                  <a:off x="342900" y="643164"/>
                  <a:ext cx="99786" cy="71665"/>
                </a:xfrm>
                <a:custGeom>
                  <a:avLst/>
                  <a:gdLst/>
                  <a:ahLst/>
                  <a:cxnLst>
                    <a:cxn ang="0">
                      <a:pos x="wd2" y="hd2"/>
                    </a:cxn>
                    <a:cxn ang="5400000">
                      <a:pos x="wd2" y="hd2"/>
                    </a:cxn>
                    <a:cxn ang="10800000">
                      <a:pos x="wd2" y="hd2"/>
                    </a:cxn>
                    <a:cxn ang="16200000">
                      <a:pos x="wd2" y="hd2"/>
                    </a:cxn>
                  </a:cxnLst>
                  <a:rect l="0" t="0" r="r" b="b"/>
                  <a:pathLst>
                    <a:path w="21600" h="21600" extrusionOk="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3" name="Shape 908"/>
                <p:cNvSpPr/>
                <p:nvPr/>
              </p:nvSpPr>
              <p:spPr>
                <a:xfrm>
                  <a:off x="382814" y="669925"/>
                  <a:ext cx="59872" cy="18143"/>
                </a:xfrm>
                <a:custGeom>
                  <a:avLst/>
                  <a:gdLst/>
                  <a:ahLst/>
                  <a:cxnLst>
                    <a:cxn ang="0">
                      <a:pos x="wd2" y="hd2"/>
                    </a:cxn>
                    <a:cxn ang="5400000">
                      <a:pos x="wd2" y="hd2"/>
                    </a:cxn>
                    <a:cxn ang="10800000">
                      <a:pos x="wd2" y="hd2"/>
                    </a:cxn>
                    <a:cxn ang="16200000">
                      <a:pos x="wd2" y="hd2"/>
                    </a:cxn>
                  </a:cxnLst>
                  <a:rect l="0" t="0" r="r" b="b"/>
                  <a:pathLst>
                    <a:path w="21600" h="21600" extrusionOk="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4" name="Shape 909"/>
                <p:cNvSpPr/>
                <p:nvPr/>
              </p:nvSpPr>
              <p:spPr>
                <a:xfrm>
                  <a:off x="446767" y="653596"/>
                  <a:ext cx="14062" cy="50347"/>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5" name="Shape 910"/>
                <p:cNvSpPr/>
                <p:nvPr/>
              </p:nvSpPr>
              <p:spPr>
                <a:xfrm>
                  <a:off x="324757" y="664482"/>
                  <a:ext cx="1270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6" name="Shape 911"/>
                <p:cNvSpPr/>
                <p:nvPr/>
              </p:nvSpPr>
              <p:spPr>
                <a:xfrm>
                  <a:off x="306614" y="664482"/>
                  <a:ext cx="1406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7" name="Shape 912"/>
                <p:cNvSpPr/>
                <p:nvPr/>
              </p:nvSpPr>
              <p:spPr>
                <a:xfrm>
                  <a:off x="449035" y="194128"/>
                  <a:ext cx="98426" cy="70758"/>
                </a:xfrm>
                <a:custGeom>
                  <a:avLst/>
                  <a:gdLst/>
                  <a:ahLst/>
                  <a:cxnLst>
                    <a:cxn ang="0">
                      <a:pos x="wd2" y="hd2"/>
                    </a:cxn>
                    <a:cxn ang="5400000">
                      <a:pos x="wd2" y="hd2"/>
                    </a:cxn>
                    <a:cxn ang="10800000">
                      <a:pos x="wd2" y="hd2"/>
                    </a:cxn>
                    <a:cxn ang="16200000">
                      <a:pos x="wd2" y="hd2"/>
                    </a:cxn>
                  </a:cxnLst>
                  <a:rect l="0" t="0" r="r" b="b"/>
                  <a:pathLst>
                    <a:path w="21600" h="21600" extrusionOk="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8" name="Shape 913"/>
                <p:cNvSpPr/>
                <p:nvPr/>
              </p:nvSpPr>
              <p:spPr>
                <a:xfrm>
                  <a:off x="449035" y="220889"/>
                  <a:ext cx="59873" cy="1723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9" name="Shape 914"/>
                <p:cNvSpPr/>
                <p:nvPr/>
              </p:nvSpPr>
              <p:spPr>
                <a:xfrm>
                  <a:off x="430892" y="203653"/>
                  <a:ext cx="12701" cy="51708"/>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30" name="Shape 915"/>
                <p:cNvSpPr/>
                <p:nvPr/>
              </p:nvSpPr>
              <p:spPr>
                <a:xfrm>
                  <a:off x="552903" y="215446"/>
                  <a:ext cx="13155"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31" name="Shape 916"/>
                <p:cNvSpPr/>
                <p:nvPr/>
              </p:nvSpPr>
              <p:spPr>
                <a:xfrm>
                  <a:off x="570139" y="215446"/>
                  <a:ext cx="14061"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grpSp>
        </p:grpSp>
        <p:sp>
          <p:nvSpPr>
            <p:cNvPr id="249" name="Rectangle 248">
              <a:extLst>
                <a:ext uri="{C183D7F6-B498-43B3-948B-1728B52AA6E4}">
                  <adec:decorative xmlns="" xmlns:adec="http://schemas.microsoft.com/office/drawing/2017/decorative" val="1"/>
                </a:ext>
              </a:extLst>
            </p:cNvPr>
            <p:cNvSpPr/>
            <p:nvPr/>
          </p:nvSpPr>
          <p:spPr>
            <a:xfrm>
              <a:off x="2684607" y="1451468"/>
              <a:ext cx="8651725" cy="628638"/>
            </a:xfrm>
            <a:prstGeom prst="rect">
              <a:avLst/>
            </a:prstGeom>
            <a:solidFill>
              <a:schemeClr val="bg1"/>
            </a:solid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800" dirty="0">
                <a:solidFill>
                  <a:srgbClr val="FFFFFF"/>
                </a:solidFill>
              </a:endParaRPr>
            </a:p>
          </p:txBody>
        </p:sp>
        <p:sp>
          <p:nvSpPr>
            <p:cNvPr id="250" name="TextBox 249">
              <a:extLst>
                <a:ext uri="{C183D7F6-B498-43B3-948B-1728B52AA6E4}">
                  <adec:decorative xmlns="" xmlns:adec="http://schemas.microsoft.com/office/drawing/2017/decorative" val="1"/>
                </a:ext>
              </a:extLst>
            </p:cNvPr>
            <p:cNvSpPr txBox="1"/>
            <p:nvPr/>
          </p:nvSpPr>
          <p:spPr>
            <a:xfrm>
              <a:off x="933768" y="1600838"/>
              <a:ext cx="1688212" cy="369332"/>
            </a:xfrm>
            <a:prstGeom prst="rect">
              <a:avLst/>
            </a:prstGeom>
            <a:noFill/>
          </p:spPr>
          <p:txBody>
            <a:bodyPr wrap="square" rtlCol="0">
              <a:spAutoFit/>
            </a:bodyPr>
            <a:lstStyle/>
            <a:p>
              <a:pPr algn="r" defTabSz="609585" fontAlgn="base">
                <a:spcBef>
                  <a:spcPct val="0"/>
                </a:spcBef>
                <a:spcAft>
                  <a:spcPct val="0"/>
                </a:spcAft>
              </a:pPr>
              <a:r>
                <a:rPr lang="en-US" b="1" dirty="0">
                  <a:solidFill>
                    <a:srgbClr val="636466"/>
                  </a:solidFill>
                  <a:cs typeface="Arial"/>
                </a:rPr>
                <a:t>Applications</a:t>
              </a:r>
            </a:p>
          </p:txBody>
        </p:sp>
        <p:grpSp>
          <p:nvGrpSpPr>
            <p:cNvPr id="251" name="Group 250">
              <a:extLst>
                <a:ext uri="{C183D7F6-B498-43B3-948B-1728B52AA6E4}">
                  <adec:decorative xmlns="" xmlns:adec="http://schemas.microsoft.com/office/drawing/2017/decorative" val="1"/>
                </a:ext>
              </a:extLst>
            </p:cNvPr>
            <p:cNvGrpSpPr/>
            <p:nvPr/>
          </p:nvGrpSpPr>
          <p:grpSpPr>
            <a:xfrm>
              <a:off x="4008484" y="1595130"/>
              <a:ext cx="2699916" cy="338554"/>
              <a:chOff x="2509907" y="558411"/>
              <a:chExt cx="2254388" cy="296544"/>
            </a:xfrm>
            <a:solidFill>
              <a:schemeClr val="bg1"/>
            </a:solidFill>
          </p:grpSpPr>
          <p:sp>
            <p:nvSpPr>
              <p:cNvPr id="271" name="TextBox 270"/>
              <p:cNvSpPr txBox="1"/>
              <p:nvPr/>
            </p:nvSpPr>
            <p:spPr>
              <a:xfrm>
                <a:off x="2751946" y="558411"/>
                <a:ext cx="2012349" cy="296544"/>
              </a:xfrm>
              <a:prstGeom prst="rect">
                <a:avLst/>
              </a:prstGeom>
              <a:grpFill/>
            </p:spPr>
            <p:txBody>
              <a:bodyPr wrap="square" rtlCol="0">
                <a:spAutoFit/>
              </a:bodyPr>
              <a:lstStyle/>
              <a:p>
                <a:pPr defTabSz="609585" fontAlgn="base">
                  <a:spcBef>
                    <a:spcPct val="0"/>
                  </a:spcBef>
                  <a:spcAft>
                    <a:spcPct val="0"/>
                  </a:spcAft>
                </a:pPr>
                <a:r>
                  <a:rPr lang="en-US" sz="1600" dirty="0">
                    <a:solidFill>
                      <a:srgbClr val="636466"/>
                    </a:solidFill>
                    <a:cs typeface="Arial"/>
                  </a:rPr>
                  <a:t>Virtual desktops</a:t>
                </a:r>
              </a:p>
            </p:txBody>
          </p:sp>
          <p:grpSp>
            <p:nvGrpSpPr>
              <p:cNvPr id="272" name="Group 1164"/>
              <p:cNvGrpSpPr/>
              <p:nvPr/>
            </p:nvGrpSpPr>
            <p:grpSpPr>
              <a:xfrm>
                <a:off x="2509907" y="569937"/>
                <a:ext cx="258330" cy="258466"/>
                <a:chOff x="17794" y="0"/>
                <a:chExt cx="723900" cy="724280"/>
              </a:xfrm>
              <a:grpFill/>
            </p:grpSpPr>
            <p:sp>
              <p:nvSpPr>
                <p:cNvPr id="273" name="Shape 1146"/>
                <p:cNvSpPr/>
                <p:nvPr/>
              </p:nvSpPr>
              <p:spPr>
                <a:xfrm>
                  <a:off x="17794" y="0"/>
                  <a:ext cx="723900" cy="72428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4309" y="21600"/>
                        <a:pt x="4309" y="21600"/>
                        <a:pt x="4309" y="21600"/>
                      </a:cubicBezTo>
                      <a:cubicBezTo>
                        <a:pt x="6531" y="21600"/>
                        <a:pt x="6531" y="21600"/>
                        <a:pt x="6531" y="21600"/>
                      </a:cubicBezTo>
                      <a:cubicBezTo>
                        <a:pt x="16541" y="21600"/>
                        <a:pt x="16541" y="21600"/>
                        <a:pt x="16541" y="21600"/>
                      </a:cubicBezTo>
                      <a:cubicBezTo>
                        <a:pt x="17398" y="21600"/>
                        <a:pt x="17398" y="21600"/>
                        <a:pt x="17398" y="21600"/>
                      </a:cubicBezTo>
                      <a:cubicBezTo>
                        <a:pt x="20048" y="21600"/>
                        <a:pt x="20048" y="21600"/>
                        <a:pt x="20048" y="21600"/>
                      </a:cubicBezTo>
                      <a:cubicBezTo>
                        <a:pt x="20904" y="21600"/>
                        <a:pt x="21600" y="20904"/>
                        <a:pt x="21600" y="20048"/>
                      </a:cubicBezTo>
                      <a:cubicBezTo>
                        <a:pt x="21600" y="10733"/>
                        <a:pt x="21600" y="10733"/>
                        <a:pt x="21600" y="10733"/>
                      </a:cubicBezTo>
                      <a:cubicBezTo>
                        <a:pt x="21600" y="6772"/>
                        <a:pt x="21600" y="6772"/>
                        <a:pt x="21600" y="6772"/>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74" name="Shape 1147"/>
                <p:cNvSpPr/>
                <p:nvPr/>
              </p:nvSpPr>
              <p:spPr>
                <a:xfrm>
                  <a:off x="71123" y="78998"/>
                  <a:ext cx="609961" cy="565144"/>
                </a:xfrm>
                <a:custGeom>
                  <a:avLst/>
                  <a:gdLst/>
                  <a:ahLst/>
                  <a:cxnLst>
                    <a:cxn ang="0">
                      <a:pos x="wd2" y="hd2"/>
                    </a:cxn>
                    <a:cxn ang="5400000">
                      <a:pos x="wd2" y="hd2"/>
                    </a:cxn>
                    <a:cxn ang="10800000">
                      <a:pos x="wd2" y="hd2"/>
                    </a:cxn>
                    <a:cxn ang="16200000">
                      <a:pos x="wd2" y="hd2"/>
                    </a:cxn>
                  </a:cxnLst>
                  <a:rect l="0" t="0" r="r" b="b"/>
                  <a:pathLst>
                    <a:path w="21600" h="21600" extrusionOk="0">
                      <a:moveTo>
                        <a:pt x="20965" y="0"/>
                      </a:moveTo>
                      <a:cubicBezTo>
                        <a:pt x="635" y="0"/>
                        <a:pt x="635" y="0"/>
                        <a:pt x="635" y="0"/>
                      </a:cubicBezTo>
                      <a:cubicBezTo>
                        <a:pt x="286" y="0"/>
                        <a:pt x="0" y="309"/>
                        <a:pt x="0" y="686"/>
                      </a:cubicBezTo>
                      <a:cubicBezTo>
                        <a:pt x="0" y="18000"/>
                        <a:pt x="0" y="18000"/>
                        <a:pt x="0" y="18000"/>
                      </a:cubicBezTo>
                      <a:cubicBezTo>
                        <a:pt x="0" y="18343"/>
                        <a:pt x="286" y="18651"/>
                        <a:pt x="635" y="18651"/>
                      </a:cubicBezTo>
                      <a:cubicBezTo>
                        <a:pt x="8227" y="18651"/>
                        <a:pt x="8227" y="18651"/>
                        <a:pt x="8227" y="18651"/>
                      </a:cubicBezTo>
                      <a:cubicBezTo>
                        <a:pt x="7973" y="20777"/>
                        <a:pt x="8132" y="20674"/>
                        <a:pt x="7655" y="20983"/>
                      </a:cubicBezTo>
                      <a:cubicBezTo>
                        <a:pt x="7179" y="21257"/>
                        <a:pt x="6829" y="21600"/>
                        <a:pt x="7433" y="21600"/>
                      </a:cubicBezTo>
                      <a:cubicBezTo>
                        <a:pt x="8068" y="21600"/>
                        <a:pt x="10800" y="21600"/>
                        <a:pt x="10800" y="21600"/>
                      </a:cubicBezTo>
                      <a:cubicBezTo>
                        <a:pt x="10800" y="21600"/>
                        <a:pt x="10800" y="21600"/>
                        <a:pt x="10800" y="21600"/>
                      </a:cubicBezTo>
                      <a:cubicBezTo>
                        <a:pt x="10800" y="21600"/>
                        <a:pt x="13532" y="21600"/>
                        <a:pt x="14167" y="21600"/>
                      </a:cubicBezTo>
                      <a:cubicBezTo>
                        <a:pt x="14771" y="21600"/>
                        <a:pt x="14421" y="21257"/>
                        <a:pt x="13945" y="20983"/>
                      </a:cubicBezTo>
                      <a:cubicBezTo>
                        <a:pt x="13468" y="20674"/>
                        <a:pt x="13627" y="20777"/>
                        <a:pt x="13373" y="18651"/>
                      </a:cubicBezTo>
                      <a:cubicBezTo>
                        <a:pt x="20965" y="18651"/>
                        <a:pt x="20965" y="18651"/>
                        <a:pt x="20965" y="18651"/>
                      </a:cubicBezTo>
                      <a:cubicBezTo>
                        <a:pt x="21314" y="18651"/>
                        <a:pt x="21600" y="18343"/>
                        <a:pt x="21600" y="18000"/>
                      </a:cubicBezTo>
                      <a:cubicBezTo>
                        <a:pt x="21600" y="686"/>
                        <a:pt x="21600" y="686"/>
                        <a:pt x="21600" y="686"/>
                      </a:cubicBezTo>
                      <a:cubicBezTo>
                        <a:pt x="21600" y="309"/>
                        <a:pt x="21314" y="0"/>
                        <a:pt x="20965" y="0"/>
                      </a:cubicBezTo>
                      <a:close/>
                      <a:moveTo>
                        <a:pt x="20965" y="14400"/>
                      </a:moveTo>
                      <a:cubicBezTo>
                        <a:pt x="20965" y="14777"/>
                        <a:pt x="20679" y="15086"/>
                        <a:pt x="20361" y="15086"/>
                      </a:cubicBezTo>
                      <a:cubicBezTo>
                        <a:pt x="1239" y="15086"/>
                        <a:pt x="1239" y="15086"/>
                        <a:pt x="1239" y="15086"/>
                      </a:cubicBezTo>
                      <a:cubicBezTo>
                        <a:pt x="921" y="15086"/>
                        <a:pt x="635" y="14777"/>
                        <a:pt x="635" y="14400"/>
                      </a:cubicBezTo>
                      <a:cubicBezTo>
                        <a:pt x="635" y="1269"/>
                        <a:pt x="635" y="1269"/>
                        <a:pt x="635" y="1269"/>
                      </a:cubicBezTo>
                      <a:cubicBezTo>
                        <a:pt x="635" y="891"/>
                        <a:pt x="921" y="583"/>
                        <a:pt x="1239" y="583"/>
                      </a:cubicBezTo>
                      <a:cubicBezTo>
                        <a:pt x="20361" y="583"/>
                        <a:pt x="20361" y="583"/>
                        <a:pt x="20361" y="583"/>
                      </a:cubicBezTo>
                      <a:cubicBezTo>
                        <a:pt x="20679" y="583"/>
                        <a:pt x="20965" y="891"/>
                        <a:pt x="20965" y="1269"/>
                      </a:cubicBezTo>
                      <a:lnTo>
                        <a:pt x="20965" y="144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75" name="Shape 1148"/>
                <p:cNvSpPr/>
                <p:nvPr/>
              </p:nvSpPr>
              <p:spPr>
                <a:xfrm>
                  <a:off x="102546" y="107103"/>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76" name="Shape 1149"/>
                <p:cNvSpPr/>
                <p:nvPr/>
              </p:nvSpPr>
              <p:spPr>
                <a:xfrm>
                  <a:off x="102546" y="1823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77" name="Shape 1150"/>
                <p:cNvSpPr/>
                <p:nvPr/>
              </p:nvSpPr>
              <p:spPr>
                <a:xfrm>
                  <a:off x="581474" y="107103"/>
                  <a:ext cx="5127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189" y="21600"/>
                      </a:cubicBezTo>
                      <a:cubicBezTo>
                        <a:pt x="3032" y="21600"/>
                        <a:pt x="3032" y="21600"/>
                        <a:pt x="3032" y="21600"/>
                      </a:cubicBezTo>
                      <a:cubicBezTo>
                        <a:pt x="1137" y="21600"/>
                        <a:pt x="0" y="20110"/>
                        <a:pt x="0" y="18248"/>
                      </a:cubicBezTo>
                      <a:cubicBezTo>
                        <a:pt x="0" y="3352"/>
                        <a:pt x="0" y="3352"/>
                        <a:pt x="0" y="3352"/>
                      </a:cubicBezTo>
                      <a:cubicBezTo>
                        <a:pt x="0" y="1490"/>
                        <a:pt x="1137" y="0"/>
                        <a:pt x="3032" y="0"/>
                      </a:cubicBezTo>
                      <a:cubicBezTo>
                        <a:pt x="18189" y="0"/>
                        <a:pt x="18189" y="0"/>
                        <a:pt x="18189"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78" name="Shape 1151"/>
                <p:cNvSpPr/>
                <p:nvPr/>
              </p:nvSpPr>
              <p:spPr>
                <a:xfrm>
                  <a:off x="581474" y="182304"/>
                  <a:ext cx="5127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189" y="21600"/>
                      </a:cubicBezTo>
                      <a:cubicBezTo>
                        <a:pt x="3032" y="21600"/>
                        <a:pt x="3032" y="21600"/>
                        <a:pt x="3032" y="21600"/>
                      </a:cubicBezTo>
                      <a:cubicBezTo>
                        <a:pt x="1137" y="21600"/>
                        <a:pt x="0" y="20110"/>
                        <a:pt x="0" y="18248"/>
                      </a:cubicBezTo>
                      <a:cubicBezTo>
                        <a:pt x="0" y="3352"/>
                        <a:pt x="0" y="3352"/>
                        <a:pt x="0" y="3352"/>
                      </a:cubicBezTo>
                      <a:cubicBezTo>
                        <a:pt x="0" y="1490"/>
                        <a:pt x="1137" y="0"/>
                        <a:pt x="3032" y="0"/>
                      </a:cubicBezTo>
                      <a:cubicBezTo>
                        <a:pt x="18189" y="0"/>
                        <a:pt x="18189" y="0"/>
                        <a:pt x="18189"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79" name="Shape 1152"/>
                <p:cNvSpPr/>
                <p:nvPr/>
              </p:nvSpPr>
              <p:spPr>
                <a:xfrm>
                  <a:off x="102546" y="2575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0" name="Shape 1153"/>
                <p:cNvSpPr/>
                <p:nvPr/>
              </p:nvSpPr>
              <p:spPr>
                <a:xfrm>
                  <a:off x="174328" y="107103"/>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1" name="Shape 1154"/>
                <p:cNvSpPr/>
                <p:nvPr/>
              </p:nvSpPr>
              <p:spPr>
                <a:xfrm>
                  <a:off x="174328" y="1823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2" name="Shape 1155"/>
                <p:cNvSpPr/>
                <p:nvPr/>
              </p:nvSpPr>
              <p:spPr>
                <a:xfrm>
                  <a:off x="174328" y="2575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3" name="Shape 1156"/>
                <p:cNvSpPr/>
                <p:nvPr/>
              </p:nvSpPr>
              <p:spPr>
                <a:xfrm>
                  <a:off x="246110" y="107103"/>
                  <a:ext cx="50895"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4" name="Shape 1157"/>
                <p:cNvSpPr/>
                <p:nvPr/>
              </p:nvSpPr>
              <p:spPr>
                <a:xfrm>
                  <a:off x="437910" y="408285"/>
                  <a:ext cx="52033"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5" name="Shape 1158"/>
                <p:cNvSpPr/>
                <p:nvPr/>
              </p:nvSpPr>
              <p:spPr>
                <a:xfrm>
                  <a:off x="509692" y="408285"/>
                  <a:ext cx="5203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6" name="Shape 1159"/>
                <p:cNvSpPr/>
                <p:nvPr/>
              </p:nvSpPr>
              <p:spPr>
                <a:xfrm>
                  <a:off x="581474" y="408285"/>
                  <a:ext cx="5203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7" name="Shape 1160"/>
                <p:cNvSpPr/>
                <p:nvPr/>
              </p:nvSpPr>
              <p:spPr>
                <a:xfrm>
                  <a:off x="246110" y="182304"/>
                  <a:ext cx="50895"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8" name="Shape 1161"/>
                <p:cNvSpPr/>
                <p:nvPr/>
              </p:nvSpPr>
              <p:spPr>
                <a:xfrm>
                  <a:off x="246110" y="257504"/>
                  <a:ext cx="50895"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9" name="Shape 1162"/>
                <p:cNvSpPr/>
                <p:nvPr/>
              </p:nvSpPr>
              <p:spPr>
                <a:xfrm>
                  <a:off x="102546" y="333085"/>
                  <a:ext cx="50894" cy="52033"/>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90" name="Shape 1163"/>
                <p:cNvSpPr/>
                <p:nvPr/>
              </p:nvSpPr>
              <p:spPr>
                <a:xfrm>
                  <a:off x="102546" y="408285"/>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grpSp>
        </p:grpSp>
        <p:grpSp>
          <p:nvGrpSpPr>
            <p:cNvPr id="252" name="Group 251">
              <a:extLst>
                <a:ext uri="{C183D7F6-B498-43B3-948B-1728B52AA6E4}">
                  <adec:decorative xmlns="" xmlns:adec="http://schemas.microsoft.com/office/drawing/2017/decorative" val="1"/>
                </a:ext>
              </a:extLst>
            </p:cNvPr>
            <p:cNvGrpSpPr/>
            <p:nvPr/>
          </p:nvGrpSpPr>
          <p:grpSpPr>
            <a:xfrm>
              <a:off x="7522197" y="1602968"/>
              <a:ext cx="3072557" cy="338554"/>
              <a:chOff x="5443804" y="565277"/>
              <a:chExt cx="2565538" cy="296544"/>
            </a:xfrm>
            <a:solidFill>
              <a:schemeClr val="bg1"/>
            </a:solidFill>
          </p:grpSpPr>
          <p:sp>
            <p:nvSpPr>
              <p:cNvPr id="253" name="TextBox 252"/>
              <p:cNvSpPr txBox="1"/>
              <p:nvPr/>
            </p:nvSpPr>
            <p:spPr>
              <a:xfrm>
                <a:off x="5687276" y="565277"/>
                <a:ext cx="2322066" cy="296544"/>
              </a:xfrm>
              <a:prstGeom prst="rect">
                <a:avLst/>
              </a:prstGeom>
              <a:grpFill/>
            </p:spPr>
            <p:txBody>
              <a:bodyPr wrap="square" rtlCol="0">
                <a:spAutoFit/>
              </a:bodyPr>
              <a:lstStyle/>
              <a:p>
                <a:pPr defTabSz="609585" fontAlgn="base">
                  <a:spcBef>
                    <a:spcPct val="0"/>
                  </a:spcBef>
                  <a:spcAft>
                    <a:spcPct val="0"/>
                  </a:spcAft>
                </a:pPr>
                <a:r>
                  <a:rPr lang="en-US" sz="1600" dirty="0">
                    <a:solidFill>
                      <a:srgbClr val="636466"/>
                    </a:solidFill>
                    <a:cs typeface="Arial"/>
                  </a:rPr>
                  <a:t>Collaboration and sharing</a:t>
                </a:r>
              </a:p>
            </p:txBody>
          </p:sp>
          <p:grpSp>
            <p:nvGrpSpPr>
              <p:cNvPr id="254" name="Group 6061"/>
              <p:cNvGrpSpPr/>
              <p:nvPr/>
            </p:nvGrpSpPr>
            <p:grpSpPr>
              <a:xfrm>
                <a:off x="5443804" y="573444"/>
                <a:ext cx="260487" cy="253443"/>
                <a:chOff x="0" y="0"/>
                <a:chExt cx="723900" cy="704325"/>
              </a:xfrm>
              <a:grpFill/>
            </p:grpSpPr>
            <p:sp>
              <p:nvSpPr>
                <p:cNvPr id="255" name="Shape 6045"/>
                <p:cNvSpPr/>
                <p:nvPr/>
              </p:nvSpPr>
              <p:spPr>
                <a:xfrm>
                  <a:off x="40313" y="30526"/>
                  <a:ext cx="643274" cy="6432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miter lim="400000"/>
                </a:ln>
                <a:effectLst/>
              </p:spPr>
              <p:txBody>
                <a:bodyPr wrap="square" lIns="60959" tIns="60959" rIns="60959" bIns="60959" numCol="1" anchor="ctr">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grpSp>
              <p:nvGrpSpPr>
                <p:cNvPr id="256" name="Group 6060"/>
                <p:cNvGrpSpPr/>
                <p:nvPr/>
              </p:nvGrpSpPr>
              <p:grpSpPr>
                <a:xfrm>
                  <a:off x="-1" y="0"/>
                  <a:ext cx="723901" cy="704326"/>
                  <a:chOff x="0" y="0"/>
                  <a:chExt cx="723899" cy="704325"/>
                </a:xfrm>
                <a:grpFill/>
              </p:grpSpPr>
              <p:sp>
                <p:nvSpPr>
                  <p:cNvPr id="257" name="Shape 6046"/>
                  <p:cNvSpPr/>
                  <p:nvPr/>
                </p:nvSpPr>
                <p:spPr>
                  <a:xfrm>
                    <a:off x="10341" y="163901"/>
                    <a:ext cx="498103" cy="270893"/>
                  </a:xfrm>
                  <a:custGeom>
                    <a:avLst/>
                    <a:gdLst/>
                    <a:ahLst/>
                    <a:cxnLst>
                      <a:cxn ang="0">
                        <a:pos x="wd2" y="hd2"/>
                      </a:cxn>
                      <a:cxn ang="5400000">
                        <a:pos x="wd2" y="hd2"/>
                      </a:cxn>
                      <a:cxn ang="10800000">
                        <a:pos x="wd2" y="hd2"/>
                      </a:cxn>
                      <a:cxn ang="16200000">
                        <a:pos x="wd2" y="hd2"/>
                      </a:cxn>
                    </a:cxnLst>
                    <a:rect l="0" t="0" r="r" b="b"/>
                    <a:pathLst>
                      <a:path w="21562" h="21496" extrusionOk="0">
                        <a:moveTo>
                          <a:pt x="21449" y="14348"/>
                        </a:moveTo>
                        <a:cubicBezTo>
                          <a:pt x="19334" y="10471"/>
                          <a:pt x="19334" y="10471"/>
                          <a:pt x="19334" y="10471"/>
                        </a:cubicBezTo>
                        <a:cubicBezTo>
                          <a:pt x="17031" y="6248"/>
                          <a:pt x="17031" y="6248"/>
                          <a:pt x="17031" y="6248"/>
                        </a:cubicBezTo>
                        <a:cubicBezTo>
                          <a:pt x="17031" y="6248"/>
                          <a:pt x="17031" y="6248"/>
                          <a:pt x="17031" y="6248"/>
                        </a:cubicBezTo>
                        <a:cubicBezTo>
                          <a:pt x="13708" y="156"/>
                          <a:pt x="13708" y="156"/>
                          <a:pt x="13708" y="156"/>
                        </a:cubicBezTo>
                        <a:cubicBezTo>
                          <a:pt x="13557" y="-52"/>
                          <a:pt x="13368" y="-52"/>
                          <a:pt x="13255" y="156"/>
                        </a:cubicBezTo>
                        <a:cubicBezTo>
                          <a:pt x="11404" y="3479"/>
                          <a:pt x="11404" y="3479"/>
                          <a:pt x="11404" y="3479"/>
                        </a:cubicBezTo>
                        <a:cubicBezTo>
                          <a:pt x="11366" y="3548"/>
                          <a:pt x="11366" y="3617"/>
                          <a:pt x="11329" y="3686"/>
                        </a:cubicBezTo>
                        <a:cubicBezTo>
                          <a:pt x="9252" y="7494"/>
                          <a:pt x="9252" y="7494"/>
                          <a:pt x="9252" y="7494"/>
                        </a:cubicBezTo>
                        <a:cubicBezTo>
                          <a:pt x="0" y="7494"/>
                          <a:pt x="0" y="7494"/>
                          <a:pt x="0" y="7494"/>
                        </a:cubicBezTo>
                        <a:cubicBezTo>
                          <a:pt x="0" y="18017"/>
                          <a:pt x="0" y="18017"/>
                          <a:pt x="0" y="18017"/>
                        </a:cubicBezTo>
                        <a:cubicBezTo>
                          <a:pt x="12046" y="18017"/>
                          <a:pt x="12046" y="18017"/>
                          <a:pt x="12046" y="18017"/>
                        </a:cubicBezTo>
                        <a:cubicBezTo>
                          <a:pt x="13897" y="21340"/>
                          <a:pt x="13897" y="21340"/>
                          <a:pt x="13897" y="21340"/>
                        </a:cubicBezTo>
                        <a:cubicBezTo>
                          <a:pt x="14010" y="21548"/>
                          <a:pt x="14199" y="21548"/>
                          <a:pt x="14350" y="21340"/>
                        </a:cubicBezTo>
                        <a:cubicBezTo>
                          <a:pt x="15407" y="19402"/>
                          <a:pt x="15407" y="19402"/>
                          <a:pt x="15407" y="19402"/>
                        </a:cubicBezTo>
                        <a:cubicBezTo>
                          <a:pt x="15558" y="19125"/>
                          <a:pt x="15558" y="18779"/>
                          <a:pt x="15407" y="18502"/>
                        </a:cubicBezTo>
                        <a:cubicBezTo>
                          <a:pt x="15407" y="18502"/>
                          <a:pt x="15407" y="18502"/>
                          <a:pt x="15407" y="18502"/>
                        </a:cubicBezTo>
                        <a:cubicBezTo>
                          <a:pt x="15898" y="17671"/>
                          <a:pt x="15898" y="17671"/>
                          <a:pt x="15898" y="17671"/>
                        </a:cubicBezTo>
                        <a:cubicBezTo>
                          <a:pt x="15973" y="17810"/>
                          <a:pt x="16124" y="17879"/>
                          <a:pt x="16238" y="17810"/>
                        </a:cubicBezTo>
                        <a:cubicBezTo>
                          <a:pt x="17899" y="20856"/>
                          <a:pt x="17899" y="20856"/>
                          <a:pt x="17899" y="20856"/>
                        </a:cubicBezTo>
                        <a:cubicBezTo>
                          <a:pt x="18050" y="21133"/>
                          <a:pt x="18239" y="21133"/>
                          <a:pt x="18352" y="20856"/>
                        </a:cubicBezTo>
                        <a:cubicBezTo>
                          <a:pt x="19448" y="18917"/>
                          <a:pt x="19448" y="18917"/>
                          <a:pt x="19448" y="18917"/>
                        </a:cubicBezTo>
                        <a:cubicBezTo>
                          <a:pt x="19561" y="18710"/>
                          <a:pt x="19561" y="18294"/>
                          <a:pt x="19448" y="18086"/>
                        </a:cubicBezTo>
                        <a:cubicBezTo>
                          <a:pt x="17522" y="14556"/>
                          <a:pt x="17522" y="14556"/>
                          <a:pt x="17522" y="14556"/>
                        </a:cubicBezTo>
                        <a:cubicBezTo>
                          <a:pt x="18013" y="13725"/>
                          <a:pt x="18013" y="13725"/>
                          <a:pt x="18013" y="13725"/>
                        </a:cubicBezTo>
                        <a:cubicBezTo>
                          <a:pt x="19938" y="17186"/>
                          <a:pt x="19938" y="17186"/>
                          <a:pt x="19938" y="17186"/>
                        </a:cubicBezTo>
                        <a:cubicBezTo>
                          <a:pt x="20052" y="17394"/>
                          <a:pt x="20241" y="17394"/>
                          <a:pt x="20392" y="17186"/>
                        </a:cubicBezTo>
                        <a:cubicBezTo>
                          <a:pt x="21449" y="15248"/>
                          <a:pt x="21449" y="15248"/>
                          <a:pt x="21449" y="15248"/>
                        </a:cubicBezTo>
                        <a:cubicBezTo>
                          <a:pt x="21600" y="14971"/>
                          <a:pt x="21600" y="14625"/>
                          <a:pt x="21449" y="14348"/>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58" name="Shape 6047"/>
                  <p:cNvSpPr/>
                  <p:nvPr/>
                </p:nvSpPr>
                <p:spPr>
                  <a:xfrm>
                    <a:off x="0" y="152905"/>
                    <a:ext cx="519021" cy="292885"/>
                  </a:xfrm>
                  <a:custGeom>
                    <a:avLst/>
                    <a:gdLst/>
                    <a:ahLst/>
                    <a:cxnLst>
                      <a:cxn ang="0">
                        <a:pos x="wd2" y="hd2"/>
                      </a:cxn>
                      <a:cxn ang="5400000">
                        <a:pos x="wd2" y="hd2"/>
                      </a:cxn>
                      <a:cxn ang="10800000">
                        <a:pos x="wd2" y="hd2"/>
                      </a:cxn>
                      <a:cxn ang="16200000">
                        <a:pos x="wd2" y="hd2"/>
                      </a:cxn>
                    </a:cxnLst>
                    <a:rect l="0" t="0" r="r" b="b"/>
                    <a:pathLst>
                      <a:path w="21528" h="21600" extrusionOk="0">
                        <a:moveTo>
                          <a:pt x="13351" y="771"/>
                        </a:moveTo>
                        <a:cubicBezTo>
                          <a:pt x="13423" y="771"/>
                          <a:pt x="13495" y="836"/>
                          <a:pt x="13568" y="964"/>
                        </a:cubicBezTo>
                        <a:cubicBezTo>
                          <a:pt x="16752" y="6621"/>
                          <a:pt x="16752" y="6621"/>
                          <a:pt x="16752" y="6621"/>
                        </a:cubicBezTo>
                        <a:cubicBezTo>
                          <a:pt x="16752" y="6621"/>
                          <a:pt x="16752" y="6621"/>
                          <a:pt x="16752" y="6621"/>
                        </a:cubicBezTo>
                        <a:cubicBezTo>
                          <a:pt x="18959" y="10543"/>
                          <a:pt x="18959" y="10543"/>
                          <a:pt x="18959" y="10543"/>
                        </a:cubicBezTo>
                        <a:cubicBezTo>
                          <a:pt x="20985" y="14143"/>
                          <a:pt x="20985" y="14143"/>
                          <a:pt x="20985" y="14143"/>
                        </a:cubicBezTo>
                        <a:cubicBezTo>
                          <a:pt x="21130" y="14400"/>
                          <a:pt x="21130" y="14721"/>
                          <a:pt x="20985" y="14979"/>
                        </a:cubicBezTo>
                        <a:cubicBezTo>
                          <a:pt x="19972" y="16779"/>
                          <a:pt x="19972" y="16779"/>
                          <a:pt x="19972" y="16779"/>
                        </a:cubicBezTo>
                        <a:cubicBezTo>
                          <a:pt x="19899" y="16907"/>
                          <a:pt x="19827" y="16971"/>
                          <a:pt x="19755" y="16971"/>
                        </a:cubicBezTo>
                        <a:cubicBezTo>
                          <a:pt x="19646" y="16971"/>
                          <a:pt x="19574" y="16907"/>
                          <a:pt x="19538" y="16779"/>
                        </a:cubicBezTo>
                        <a:cubicBezTo>
                          <a:pt x="17692" y="13564"/>
                          <a:pt x="17692" y="13564"/>
                          <a:pt x="17692" y="13564"/>
                        </a:cubicBezTo>
                        <a:cubicBezTo>
                          <a:pt x="17222" y="14336"/>
                          <a:pt x="17222" y="14336"/>
                          <a:pt x="17222" y="14336"/>
                        </a:cubicBezTo>
                        <a:cubicBezTo>
                          <a:pt x="19067" y="17614"/>
                          <a:pt x="19067" y="17614"/>
                          <a:pt x="19067" y="17614"/>
                        </a:cubicBezTo>
                        <a:cubicBezTo>
                          <a:pt x="19176" y="17807"/>
                          <a:pt x="19176" y="18193"/>
                          <a:pt x="19067" y="18386"/>
                        </a:cubicBezTo>
                        <a:cubicBezTo>
                          <a:pt x="18018" y="20186"/>
                          <a:pt x="18018" y="20186"/>
                          <a:pt x="18018" y="20186"/>
                        </a:cubicBezTo>
                        <a:cubicBezTo>
                          <a:pt x="17982" y="20314"/>
                          <a:pt x="17873" y="20379"/>
                          <a:pt x="17801" y="20379"/>
                        </a:cubicBezTo>
                        <a:cubicBezTo>
                          <a:pt x="17729" y="20379"/>
                          <a:pt x="17656" y="20314"/>
                          <a:pt x="17584" y="20186"/>
                        </a:cubicBezTo>
                        <a:cubicBezTo>
                          <a:pt x="15992" y="17357"/>
                          <a:pt x="15992" y="17357"/>
                          <a:pt x="15992" y="17357"/>
                        </a:cubicBezTo>
                        <a:cubicBezTo>
                          <a:pt x="15956" y="17357"/>
                          <a:pt x="15920" y="17357"/>
                          <a:pt x="15883" y="17357"/>
                        </a:cubicBezTo>
                        <a:cubicBezTo>
                          <a:pt x="15811" y="17357"/>
                          <a:pt x="15739" y="17293"/>
                          <a:pt x="15666" y="17229"/>
                        </a:cubicBezTo>
                        <a:cubicBezTo>
                          <a:pt x="15196" y="18000"/>
                          <a:pt x="15196" y="18000"/>
                          <a:pt x="15196" y="18000"/>
                        </a:cubicBezTo>
                        <a:cubicBezTo>
                          <a:pt x="15196" y="18000"/>
                          <a:pt x="15196" y="18000"/>
                          <a:pt x="15196" y="18000"/>
                        </a:cubicBezTo>
                        <a:cubicBezTo>
                          <a:pt x="15341" y="18257"/>
                          <a:pt x="15341" y="18579"/>
                          <a:pt x="15196" y="18836"/>
                        </a:cubicBezTo>
                        <a:cubicBezTo>
                          <a:pt x="14183" y="20636"/>
                          <a:pt x="14183" y="20636"/>
                          <a:pt x="14183" y="20636"/>
                        </a:cubicBezTo>
                        <a:cubicBezTo>
                          <a:pt x="14111" y="20764"/>
                          <a:pt x="14038" y="20829"/>
                          <a:pt x="13966" y="20829"/>
                        </a:cubicBezTo>
                        <a:cubicBezTo>
                          <a:pt x="13857" y="20829"/>
                          <a:pt x="13785" y="20764"/>
                          <a:pt x="13749" y="20636"/>
                        </a:cubicBezTo>
                        <a:cubicBezTo>
                          <a:pt x="11976" y="17550"/>
                          <a:pt x="11976" y="17550"/>
                          <a:pt x="11976" y="17550"/>
                        </a:cubicBezTo>
                        <a:cubicBezTo>
                          <a:pt x="434" y="17550"/>
                          <a:pt x="434" y="17550"/>
                          <a:pt x="434" y="17550"/>
                        </a:cubicBezTo>
                        <a:cubicBezTo>
                          <a:pt x="434" y="7779"/>
                          <a:pt x="434" y="7779"/>
                          <a:pt x="434" y="7779"/>
                        </a:cubicBezTo>
                        <a:cubicBezTo>
                          <a:pt x="9298" y="7779"/>
                          <a:pt x="9298" y="7779"/>
                          <a:pt x="9298" y="7779"/>
                        </a:cubicBezTo>
                        <a:cubicBezTo>
                          <a:pt x="11288" y="4243"/>
                          <a:pt x="11288" y="4243"/>
                          <a:pt x="11288" y="4243"/>
                        </a:cubicBezTo>
                        <a:cubicBezTo>
                          <a:pt x="11325" y="4179"/>
                          <a:pt x="11325" y="4114"/>
                          <a:pt x="11361" y="4050"/>
                        </a:cubicBezTo>
                        <a:cubicBezTo>
                          <a:pt x="13134" y="964"/>
                          <a:pt x="13134" y="964"/>
                          <a:pt x="13134" y="964"/>
                        </a:cubicBezTo>
                        <a:cubicBezTo>
                          <a:pt x="13170" y="836"/>
                          <a:pt x="13242" y="771"/>
                          <a:pt x="13351" y="771"/>
                        </a:cubicBezTo>
                        <a:moveTo>
                          <a:pt x="13351" y="0"/>
                        </a:moveTo>
                        <a:cubicBezTo>
                          <a:pt x="13134" y="0"/>
                          <a:pt x="12953" y="129"/>
                          <a:pt x="12808" y="386"/>
                        </a:cubicBezTo>
                        <a:cubicBezTo>
                          <a:pt x="11071" y="3536"/>
                          <a:pt x="11071" y="3536"/>
                          <a:pt x="11071" y="3536"/>
                        </a:cubicBezTo>
                        <a:cubicBezTo>
                          <a:pt x="10999" y="3600"/>
                          <a:pt x="10999" y="3664"/>
                          <a:pt x="10963" y="3729"/>
                        </a:cubicBezTo>
                        <a:cubicBezTo>
                          <a:pt x="9118" y="7007"/>
                          <a:pt x="9118" y="7007"/>
                          <a:pt x="9118" y="7007"/>
                        </a:cubicBezTo>
                        <a:cubicBezTo>
                          <a:pt x="434" y="7007"/>
                          <a:pt x="434" y="7007"/>
                          <a:pt x="434" y="7007"/>
                        </a:cubicBezTo>
                        <a:cubicBezTo>
                          <a:pt x="181" y="7007"/>
                          <a:pt x="0" y="7329"/>
                          <a:pt x="0" y="7779"/>
                        </a:cubicBezTo>
                        <a:cubicBezTo>
                          <a:pt x="0" y="17550"/>
                          <a:pt x="0" y="17550"/>
                          <a:pt x="0" y="17550"/>
                        </a:cubicBezTo>
                        <a:cubicBezTo>
                          <a:pt x="0" y="18000"/>
                          <a:pt x="181" y="18321"/>
                          <a:pt x="434" y="18321"/>
                        </a:cubicBezTo>
                        <a:cubicBezTo>
                          <a:pt x="11795" y="18321"/>
                          <a:pt x="11795" y="18321"/>
                          <a:pt x="11795" y="18321"/>
                        </a:cubicBezTo>
                        <a:cubicBezTo>
                          <a:pt x="13423" y="21214"/>
                          <a:pt x="13423" y="21214"/>
                          <a:pt x="13423" y="21214"/>
                        </a:cubicBezTo>
                        <a:cubicBezTo>
                          <a:pt x="13568" y="21471"/>
                          <a:pt x="13749" y="21600"/>
                          <a:pt x="13966" y="21600"/>
                        </a:cubicBezTo>
                        <a:cubicBezTo>
                          <a:pt x="14147" y="21600"/>
                          <a:pt x="14328" y="21471"/>
                          <a:pt x="14472" y="21214"/>
                        </a:cubicBezTo>
                        <a:cubicBezTo>
                          <a:pt x="15522" y="19350"/>
                          <a:pt x="15522" y="19350"/>
                          <a:pt x="15522" y="19350"/>
                        </a:cubicBezTo>
                        <a:cubicBezTo>
                          <a:pt x="15666" y="19093"/>
                          <a:pt x="15739" y="18771"/>
                          <a:pt x="15739" y="18386"/>
                        </a:cubicBezTo>
                        <a:cubicBezTo>
                          <a:pt x="15739" y="18321"/>
                          <a:pt x="15739" y="18257"/>
                          <a:pt x="15703" y="18193"/>
                        </a:cubicBezTo>
                        <a:cubicBezTo>
                          <a:pt x="15739" y="18129"/>
                          <a:pt x="15739" y="18129"/>
                          <a:pt x="15739" y="18129"/>
                        </a:cubicBezTo>
                        <a:cubicBezTo>
                          <a:pt x="15775" y="18129"/>
                          <a:pt x="15775" y="18129"/>
                          <a:pt x="15811" y="18129"/>
                        </a:cubicBezTo>
                        <a:cubicBezTo>
                          <a:pt x="17294" y="20764"/>
                          <a:pt x="17294" y="20764"/>
                          <a:pt x="17294" y="20764"/>
                        </a:cubicBezTo>
                        <a:cubicBezTo>
                          <a:pt x="17439" y="21021"/>
                          <a:pt x="17620" y="21150"/>
                          <a:pt x="17801" y="21150"/>
                        </a:cubicBezTo>
                        <a:cubicBezTo>
                          <a:pt x="18018" y="21150"/>
                          <a:pt x="18199" y="21021"/>
                          <a:pt x="18344" y="20764"/>
                        </a:cubicBezTo>
                        <a:cubicBezTo>
                          <a:pt x="19357" y="18900"/>
                          <a:pt x="19357" y="18900"/>
                          <a:pt x="19357" y="18900"/>
                        </a:cubicBezTo>
                        <a:cubicBezTo>
                          <a:pt x="19502" y="18707"/>
                          <a:pt x="19574" y="18321"/>
                          <a:pt x="19574" y="18000"/>
                        </a:cubicBezTo>
                        <a:cubicBezTo>
                          <a:pt x="19574" y="17871"/>
                          <a:pt x="19574" y="17807"/>
                          <a:pt x="19574" y="17679"/>
                        </a:cubicBezTo>
                        <a:cubicBezTo>
                          <a:pt x="19610" y="17679"/>
                          <a:pt x="19682" y="17743"/>
                          <a:pt x="19755" y="17743"/>
                        </a:cubicBezTo>
                        <a:cubicBezTo>
                          <a:pt x="19936" y="17743"/>
                          <a:pt x="20117" y="17614"/>
                          <a:pt x="20261" y="17357"/>
                        </a:cubicBezTo>
                        <a:cubicBezTo>
                          <a:pt x="21311" y="15493"/>
                          <a:pt x="21311" y="15493"/>
                          <a:pt x="21311" y="15493"/>
                        </a:cubicBezTo>
                        <a:cubicBezTo>
                          <a:pt x="21600" y="14979"/>
                          <a:pt x="21600" y="14143"/>
                          <a:pt x="21311" y="13629"/>
                        </a:cubicBezTo>
                        <a:cubicBezTo>
                          <a:pt x="19248" y="9964"/>
                          <a:pt x="19248" y="9964"/>
                          <a:pt x="19248" y="9964"/>
                        </a:cubicBezTo>
                        <a:cubicBezTo>
                          <a:pt x="17077" y="6107"/>
                          <a:pt x="17077" y="6107"/>
                          <a:pt x="17077" y="6107"/>
                        </a:cubicBezTo>
                        <a:cubicBezTo>
                          <a:pt x="17077" y="6107"/>
                          <a:pt x="17077" y="6107"/>
                          <a:pt x="17077" y="6107"/>
                        </a:cubicBezTo>
                        <a:cubicBezTo>
                          <a:pt x="13857" y="386"/>
                          <a:pt x="13857" y="386"/>
                          <a:pt x="13857" y="386"/>
                        </a:cubicBezTo>
                        <a:cubicBezTo>
                          <a:pt x="13713" y="129"/>
                          <a:pt x="13532" y="0"/>
                          <a:pt x="1335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59" name="Shape 6048"/>
                  <p:cNvSpPr/>
                  <p:nvPr/>
                </p:nvSpPr>
                <p:spPr>
                  <a:xfrm>
                    <a:off x="9602" y="258535"/>
                    <a:ext cx="703957" cy="445791"/>
                  </a:xfrm>
                  <a:custGeom>
                    <a:avLst/>
                    <a:gdLst/>
                    <a:ahLst/>
                    <a:cxnLst>
                      <a:cxn ang="0">
                        <a:pos x="wd2" y="hd2"/>
                      </a:cxn>
                      <a:cxn ang="5400000">
                        <a:pos x="wd2" y="hd2"/>
                      </a:cxn>
                      <a:cxn ang="10800000">
                        <a:pos x="wd2" y="hd2"/>
                      </a:cxn>
                      <a:cxn ang="16200000">
                        <a:pos x="wd2" y="hd2"/>
                      </a:cxn>
                    </a:cxnLst>
                    <a:rect l="0" t="0" r="r" b="b"/>
                    <a:pathLst>
                      <a:path w="21600" h="21600" extrusionOk="0">
                        <a:moveTo>
                          <a:pt x="20021" y="6932"/>
                        </a:moveTo>
                        <a:cubicBezTo>
                          <a:pt x="19271" y="13865"/>
                          <a:pt x="15471" y="19106"/>
                          <a:pt x="10894" y="19106"/>
                        </a:cubicBezTo>
                        <a:cubicBezTo>
                          <a:pt x="5781" y="19106"/>
                          <a:pt x="1659" y="12596"/>
                          <a:pt x="1659" y="4523"/>
                        </a:cubicBezTo>
                        <a:cubicBezTo>
                          <a:pt x="1659" y="2959"/>
                          <a:pt x="1820" y="1437"/>
                          <a:pt x="2114" y="0"/>
                        </a:cubicBezTo>
                        <a:cubicBezTo>
                          <a:pt x="0" y="0"/>
                          <a:pt x="0" y="0"/>
                          <a:pt x="0" y="0"/>
                        </a:cubicBezTo>
                        <a:cubicBezTo>
                          <a:pt x="0" y="19148"/>
                          <a:pt x="0" y="19148"/>
                          <a:pt x="0" y="19148"/>
                        </a:cubicBezTo>
                        <a:cubicBezTo>
                          <a:pt x="0" y="20501"/>
                          <a:pt x="696" y="21600"/>
                          <a:pt x="1552" y="21600"/>
                        </a:cubicBezTo>
                        <a:cubicBezTo>
                          <a:pt x="4309" y="21600"/>
                          <a:pt x="4309" y="21600"/>
                          <a:pt x="4309" y="21600"/>
                        </a:cubicBezTo>
                        <a:cubicBezTo>
                          <a:pt x="6531" y="21600"/>
                          <a:pt x="6531" y="21600"/>
                          <a:pt x="6531" y="21600"/>
                        </a:cubicBezTo>
                        <a:cubicBezTo>
                          <a:pt x="6799" y="21600"/>
                          <a:pt x="6799" y="21600"/>
                          <a:pt x="6799" y="21600"/>
                        </a:cubicBezTo>
                        <a:cubicBezTo>
                          <a:pt x="16541" y="21600"/>
                          <a:pt x="16541" y="21600"/>
                          <a:pt x="16541" y="21600"/>
                        </a:cubicBezTo>
                        <a:cubicBezTo>
                          <a:pt x="17398" y="21600"/>
                          <a:pt x="17398" y="21600"/>
                          <a:pt x="17398" y="21600"/>
                        </a:cubicBezTo>
                        <a:cubicBezTo>
                          <a:pt x="20048" y="21600"/>
                          <a:pt x="20048" y="21600"/>
                          <a:pt x="20048" y="21600"/>
                        </a:cubicBezTo>
                        <a:cubicBezTo>
                          <a:pt x="20904" y="21600"/>
                          <a:pt x="21600" y="20501"/>
                          <a:pt x="21600" y="19148"/>
                        </a:cubicBezTo>
                        <a:cubicBezTo>
                          <a:pt x="21600" y="6932"/>
                          <a:pt x="21600" y="6932"/>
                          <a:pt x="21600" y="6932"/>
                        </a:cubicBezTo>
                        <a:lnTo>
                          <a:pt x="20021" y="6932"/>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0" name="Shape 6049"/>
                  <p:cNvSpPr/>
                  <p:nvPr/>
                </p:nvSpPr>
                <p:spPr>
                  <a:xfrm>
                    <a:off x="180152" y="163900"/>
                    <a:ext cx="533407" cy="411242"/>
                  </a:xfrm>
                  <a:custGeom>
                    <a:avLst/>
                    <a:gdLst/>
                    <a:ahLst/>
                    <a:cxnLst>
                      <a:cxn ang="0">
                        <a:pos x="wd2" y="hd2"/>
                      </a:cxn>
                      <a:cxn ang="5400000">
                        <a:pos x="wd2" y="hd2"/>
                      </a:cxn>
                      <a:cxn ang="10800000">
                        <a:pos x="wd2" y="hd2"/>
                      </a:cxn>
                      <a:cxn ang="16200000">
                        <a:pos x="wd2" y="hd2"/>
                      </a:cxn>
                    </a:cxnLst>
                    <a:rect l="0" t="0" r="r" b="b"/>
                    <a:pathLst>
                      <a:path w="21574" h="21531" extrusionOk="0">
                        <a:moveTo>
                          <a:pt x="12750" y="4944"/>
                        </a:moveTo>
                        <a:cubicBezTo>
                          <a:pt x="9009" y="103"/>
                          <a:pt x="9009" y="103"/>
                          <a:pt x="9009" y="103"/>
                        </a:cubicBezTo>
                        <a:cubicBezTo>
                          <a:pt x="8903" y="-34"/>
                          <a:pt x="8692" y="-34"/>
                          <a:pt x="8586" y="103"/>
                        </a:cubicBezTo>
                        <a:cubicBezTo>
                          <a:pt x="7562" y="1427"/>
                          <a:pt x="7562" y="1427"/>
                          <a:pt x="7562" y="1427"/>
                        </a:cubicBezTo>
                        <a:cubicBezTo>
                          <a:pt x="9362" y="3756"/>
                          <a:pt x="9362" y="3756"/>
                          <a:pt x="9362" y="3756"/>
                        </a:cubicBezTo>
                        <a:cubicBezTo>
                          <a:pt x="9574" y="4030"/>
                          <a:pt x="9574" y="4533"/>
                          <a:pt x="9362" y="4807"/>
                        </a:cubicBezTo>
                        <a:cubicBezTo>
                          <a:pt x="7527" y="7181"/>
                          <a:pt x="7527" y="7181"/>
                          <a:pt x="7527" y="7181"/>
                        </a:cubicBezTo>
                        <a:cubicBezTo>
                          <a:pt x="7421" y="7318"/>
                          <a:pt x="7280" y="7410"/>
                          <a:pt x="7139" y="7410"/>
                        </a:cubicBezTo>
                        <a:cubicBezTo>
                          <a:pt x="6962" y="7410"/>
                          <a:pt x="6821" y="7318"/>
                          <a:pt x="6715" y="7181"/>
                        </a:cubicBezTo>
                        <a:cubicBezTo>
                          <a:pt x="5833" y="5994"/>
                          <a:pt x="5833" y="5994"/>
                          <a:pt x="5833" y="5994"/>
                        </a:cubicBezTo>
                        <a:cubicBezTo>
                          <a:pt x="3468" y="9054"/>
                          <a:pt x="3468" y="9054"/>
                          <a:pt x="3468" y="9054"/>
                        </a:cubicBezTo>
                        <a:cubicBezTo>
                          <a:pt x="3433" y="9099"/>
                          <a:pt x="3433" y="9099"/>
                          <a:pt x="3433" y="9099"/>
                        </a:cubicBezTo>
                        <a:cubicBezTo>
                          <a:pt x="80" y="13437"/>
                          <a:pt x="80" y="13437"/>
                          <a:pt x="80" y="13437"/>
                        </a:cubicBezTo>
                        <a:cubicBezTo>
                          <a:pt x="-26" y="13574"/>
                          <a:pt x="-26" y="13803"/>
                          <a:pt x="80" y="13940"/>
                        </a:cubicBezTo>
                        <a:cubicBezTo>
                          <a:pt x="962" y="15036"/>
                          <a:pt x="962" y="15036"/>
                          <a:pt x="962" y="15036"/>
                        </a:cubicBezTo>
                        <a:cubicBezTo>
                          <a:pt x="1068" y="15173"/>
                          <a:pt x="1209" y="15173"/>
                          <a:pt x="1315" y="15036"/>
                        </a:cubicBezTo>
                        <a:cubicBezTo>
                          <a:pt x="2268" y="13803"/>
                          <a:pt x="2268" y="13803"/>
                          <a:pt x="2268" y="13803"/>
                        </a:cubicBezTo>
                        <a:cubicBezTo>
                          <a:pt x="2656" y="14305"/>
                          <a:pt x="2656" y="14305"/>
                          <a:pt x="2656" y="14305"/>
                        </a:cubicBezTo>
                        <a:cubicBezTo>
                          <a:pt x="1703" y="15538"/>
                          <a:pt x="1703" y="15538"/>
                          <a:pt x="1703" y="15538"/>
                        </a:cubicBezTo>
                        <a:cubicBezTo>
                          <a:pt x="1598" y="15675"/>
                          <a:pt x="1598" y="15903"/>
                          <a:pt x="1703" y="16040"/>
                        </a:cubicBezTo>
                        <a:cubicBezTo>
                          <a:pt x="2586" y="17182"/>
                          <a:pt x="2586" y="17182"/>
                          <a:pt x="2586" y="17182"/>
                        </a:cubicBezTo>
                        <a:cubicBezTo>
                          <a:pt x="2692" y="17319"/>
                          <a:pt x="2868" y="17319"/>
                          <a:pt x="2974" y="17182"/>
                        </a:cubicBezTo>
                        <a:cubicBezTo>
                          <a:pt x="3927" y="15949"/>
                          <a:pt x="3927" y="15949"/>
                          <a:pt x="3927" y="15949"/>
                        </a:cubicBezTo>
                        <a:cubicBezTo>
                          <a:pt x="4315" y="16451"/>
                          <a:pt x="4315" y="16451"/>
                          <a:pt x="4315" y="16451"/>
                        </a:cubicBezTo>
                        <a:cubicBezTo>
                          <a:pt x="3362" y="17684"/>
                          <a:pt x="3362" y="17684"/>
                          <a:pt x="3362" y="17684"/>
                        </a:cubicBezTo>
                        <a:cubicBezTo>
                          <a:pt x="3256" y="17821"/>
                          <a:pt x="3256" y="18050"/>
                          <a:pt x="3362" y="18187"/>
                        </a:cubicBezTo>
                        <a:cubicBezTo>
                          <a:pt x="4245" y="19328"/>
                          <a:pt x="4245" y="19328"/>
                          <a:pt x="4245" y="19328"/>
                        </a:cubicBezTo>
                        <a:cubicBezTo>
                          <a:pt x="4350" y="19465"/>
                          <a:pt x="4527" y="19465"/>
                          <a:pt x="4598" y="19328"/>
                        </a:cubicBezTo>
                        <a:cubicBezTo>
                          <a:pt x="5586" y="18095"/>
                          <a:pt x="5586" y="18095"/>
                          <a:pt x="5586" y="18095"/>
                        </a:cubicBezTo>
                        <a:cubicBezTo>
                          <a:pt x="5974" y="18598"/>
                          <a:pt x="5974" y="18598"/>
                          <a:pt x="5974" y="18598"/>
                        </a:cubicBezTo>
                        <a:cubicBezTo>
                          <a:pt x="4986" y="19831"/>
                          <a:pt x="4986" y="19831"/>
                          <a:pt x="4986" y="19831"/>
                        </a:cubicBezTo>
                        <a:cubicBezTo>
                          <a:pt x="4915" y="19968"/>
                          <a:pt x="4915" y="20150"/>
                          <a:pt x="4986" y="20287"/>
                        </a:cubicBezTo>
                        <a:cubicBezTo>
                          <a:pt x="5868" y="21429"/>
                          <a:pt x="5868" y="21429"/>
                          <a:pt x="5868" y="21429"/>
                        </a:cubicBezTo>
                        <a:cubicBezTo>
                          <a:pt x="5974" y="21566"/>
                          <a:pt x="6150" y="21566"/>
                          <a:pt x="6256" y="21429"/>
                        </a:cubicBezTo>
                        <a:cubicBezTo>
                          <a:pt x="7209" y="20196"/>
                          <a:pt x="7209" y="20196"/>
                          <a:pt x="7209" y="20196"/>
                        </a:cubicBezTo>
                        <a:cubicBezTo>
                          <a:pt x="7245" y="20242"/>
                          <a:pt x="7245" y="20242"/>
                          <a:pt x="7245" y="20242"/>
                        </a:cubicBezTo>
                        <a:cubicBezTo>
                          <a:pt x="13739" y="11885"/>
                          <a:pt x="13739" y="11885"/>
                          <a:pt x="13739" y="11885"/>
                        </a:cubicBezTo>
                        <a:cubicBezTo>
                          <a:pt x="21574" y="11885"/>
                          <a:pt x="21574" y="11885"/>
                          <a:pt x="21574" y="11885"/>
                        </a:cubicBezTo>
                        <a:cubicBezTo>
                          <a:pt x="21574" y="4944"/>
                          <a:pt x="21574" y="4944"/>
                          <a:pt x="21574" y="4944"/>
                        </a:cubicBezTo>
                        <a:lnTo>
                          <a:pt x="12750" y="4944"/>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1" name="Shape 6050"/>
                  <p:cNvSpPr/>
                  <p:nvPr/>
                </p:nvSpPr>
                <p:spPr>
                  <a:xfrm>
                    <a:off x="404793" y="321322"/>
                    <a:ext cx="138502" cy="138503"/>
                  </a:xfrm>
                  <a:custGeom>
                    <a:avLst/>
                    <a:gdLst/>
                    <a:ahLst/>
                    <a:cxnLst>
                      <a:cxn ang="0">
                        <a:pos x="wd2" y="hd2"/>
                      </a:cxn>
                      <a:cxn ang="5400000">
                        <a:pos x="wd2" y="hd2"/>
                      </a:cxn>
                      <a:cxn ang="10800000">
                        <a:pos x="wd2" y="hd2"/>
                      </a:cxn>
                      <a:cxn ang="16200000">
                        <a:pos x="wd2" y="hd2"/>
                      </a:cxn>
                    </a:cxnLst>
                    <a:rect l="0" t="0" r="r" b="b"/>
                    <a:pathLst>
                      <a:path w="21600" h="21600" extrusionOk="0">
                        <a:moveTo>
                          <a:pt x="6113" y="1630"/>
                        </a:moveTo>
                        <a:cubicBezTo>
                          <a:pt x="6385" y="1630"/>
                          <a:pt x="6657" y="1766"/>
                          <a:pt x="6792" y="1902"/>
                        </a:cubicBezTo>
                        <a:cubicBezTo>
                          <a:pt x="19698" y="14808"/>
                          <a:pt x="19698" y="14808"/>
                          <a:pt x="19698" y="14808"/>
                        </a:cubicBezTo>
                        <a:cubicBezTo>
                          <a:pt x="20106" y="15215"/>
                          <a:pt x="20106" y="15894"/>
                          <a:pt x="19698" y="16302"/>
                        </a:cubicBezTo>
                        <a:cubicBezTo>
                          <a:pt x="16302" y="19562"/>
                          <a:pt x="16302" y="19562"/>
                          <a:pt x="16302" y="19562"/>
                        </a:cubicBezTo>
                        <a:cubicBezTo>
                          <a:pt x="16030" y="19834"/>
                          <a:pt x="15758" y="19970"/>
                          <a:pt x="15623" y="19970"/>
                        </a:cubicBezTo>
                        <a:cubicBezTo>
                          <a:pt x="15351" y="19970"/>
                          <a:pt x="15079" y="19834"/>
                          <a:pt x="14808" y="19562"/>
                        </a:cubicBezTo>
                        <a:cubicBezTo>
                          <a:pt x="1902" y="6792"/>
                          <a:pt x="1902" y="6792"/>
                          <a:pt x="1902" y="6792"/>
                        </a:cubicBezTo>
                        <a:cubicBezTo>
                          <a:pt x="1630" y="6385"/>
                          <a:pt x="1630" y="5706"/>
                          <a:pt x="1902" y="5298"/>
                        </a:cubicBezTo>
                        <a:cubicBezTo>
                          <a:pt x="5298" y="1902"/>
                          <a:pt x="5298" y="1902"/>
                          <a:pt x="5298" y="1902"/>
                        </a:cubicBezTo>
                        <a:cubicBezTo>
                          <a:pt x="5570" y="1766"/>
                          <a:pt x="5842" y="1630"/>
                          <a:pt x="6113" y="1630"/>
                        </a:cubicBezTo>
                        <a:moveTo>
                          <a:pt x="6113" y="0"/>
                        </a:moveTo>
                        <a:cubicBezTo>
                          <a:pt x="6113" y="0"/>
                          <a:pt x="6113" y="0"/>
                          <a:pt x="6113" y="0"/>
                        </a:cubicBezTo>
                        <a:cubicBezTo>
                          <a:pt x="5298" y="0"/>
                          <a:pt x="4755" y="272"/>
                          <a:pt x="4211" y="815"/>
                        </a:cubicBezTo>
                        <a:cubicBezTo>
                          <a:pt x="815" y="4211"/>
                          <a:pt x="815" y="4211"/>
                          <a:pt x="815" y="4211"/>
                        </a:cubicBezTo>
                        <a:cubicBezTo>
                          <a:pt x="272" y="4619"/>
                          <a:pt x="0" y="5298"/>
                          <a:pt x="0" y="5977"/>
                        </a:cubicBezTo>
                        <a:cubicBezTo>
                          <a:pt x="0" y="6792"/>
                          <a:pt x="272" y="7472"/>
                          <a:pt x="815" y="7879"/>
                        </a:cubicBezTo>
                        <a:cubicBezTo>
                          <a:pt x="13721" y="20785"/>
                          <a:pt x="13721" y="20785"/>
                          <a:pt x="13721" y="20785"/>
                        </a:cubicBezTo>
                        <a:cubicBezTo>
                          <a:pt x="14128" y="21328"/>
                          <a:pt x="14808" y="21600"/>
                          <a:pt x="15623" y="21600"/>
                        </a:cubicBezTo>
                        <a:cubicBezTo>
                          <a:pt x="16302" y="21600"/>
                          <a:pt x="16981" y="21328"/>
                          <a:pt x="17389" y="20785"/>
                        </a:cubicBezTo>
                        <a:cubicBezTo>
                          <a:pt x="20785" y="17389"/>
                          <a:pt x="20785" y="17389"/>
                          <a:pt x="20785" y="17389"/>
                        </a:cubicBezTo>
                        <a:cubicBezTo>
                          <a:pt x="21328" y="16845"/>
                          <a:pt x="21600" y="16166"/>
                          <a:pt x="21600" y="15487"/>
                        </a:cubicBezTo>
                        <a:cubicBezTo>
                          <a:pt x="21600" y="14808"/>
                          <a:pt x="21328" y="14128"/>
                          <a:pt x="20785" y="13585"/>
                        </a:cubicBezTo>
                        <a:cubicBezTo>
                          <a:pt x="8015" y="815"/>
                          <a:pt x="8015" y="815"/>
                          <a:pt x="8015" y="815"/>
                        </a:cubicBezTo>
                        <a:cubicBezTo>
                          <a:pt x="7472" y="272"/>
                          <a:pt x="6792" y="0"/>
                          <a:pt x="6113"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2" name="Shape 6051"/>
                  <p:cNvSpPr/>
                  <p:nvPr/>
                </p:nvSpPr>
                <p:spPr>
                  <a:xfrm>
                    <a:off x="364216" y="362319"/>
                    <a:ext cx="138401" cy="137763"/>
                  </a:xfrm>
                  <a:custGeom>
                    <a:avLst/>
                    <a:gdLst/>
                    <a:ahLst/>
                    <a:cxnLst>
                      <a:cxn ang="0">
                        <a:pos x="wd2" y="hd2"/>
                      </a:cxn>
                      <a:cxn ang="5400000">
                        <a:pos x="wd2" y="hd2"/>
                      </a:cxn>
                      <a:cxn ang="10800000">
                        <a:pos x="wd2" y="hd2"/>
                      </a:cxn>
                      <a:cxn ang="16200000">
                        <a:pos x="wd2" y="hd2"/>
                      </a:cxn>
                    </a:cxnLst>
                    <a:rect l="0" t="0" r="r" b="b"/>
                    <a:pathLst>
                      <a:path w="21133" h="21600" extrusionOk="0">
                        <a:moveTo>
                          <a:pt x="5900" y="1641"/>
                        </a:moveTo>
                        <a:cubicBezTo>
                          <a:pt x="6167" y="1641"/>
                          <a:pt x="6434" y="1641"/>
                          <a:pt x="6567" y="1914"/>
                        </a:cubicBezTo>
                        <a:cubicBezTo>
                          <a:pt x="19234" y="14765"/>
                          <a:pt x="19234" y="14765"/>
                          <a:pt x="19234" y="14765"/>
                        </a:cubicBezTo>
                        <a:cubicBezTo>
                          <a:pt x="19634" y="15175"/>
                          <a:pt x="19634" y="15858"/>
                          <a:pt x="19234" y="16268"/>
                        </a:cubicBezTo>
                        <a:cubicBezTo>
                          <a:pt x="15900" y="19686"/>
                          <a:pt x="15900" y="19686"/>
                          <a:pt x="15900" y="19686"/>
                        </a:cubicBezTo>
                        <a:cubicBezTo>
                          <a:pt x="15767" y="19959"/>
                          <a:pt x="15500" y="19959"/>
                          <a:pt x="15234" y="19959"/>
                        </a:cubicBezTo>
                        <a:cubicBezTo>
                          <a:pt x="14967" y="19959"/>
                          <a:pt x="14700" y="19959"/>
                          <a:pt x="14567" y="19686"/>
                        </a:cubicBezTo>
                        <a:cubicBezTo>
                          <a:pt x="1900" y="6699"/>
                          <a:pt x="1900" y="6699"/>
                          <a:pt x="1900" y="6699"/>
                        </a:cubicBezTo>
                        <a:cubicBezTo>
                          <a:pt x="1500" y="6289"/>
                          <a:pt x="1500" y="5742"/>
                          <a:pt x="1900" y="5332"/>
                        </a:cubicBezTo>
                        <a:cubicBezTo>
                          <a:pt x="5234" y="1914"/>
                          <a:pt x="5234" y="1914"/>
                          <a:pt x="5234" y="1914"/>
                        </a:cubicBezTo>
                        <a:cubicBezTo>
                          <a:pt x="5367" y="1641"/>
                          <a:pt x="5634" y="1641"/>
                          <a:pt x="5900" y="1641"/>
                        </a:cubicBezTo>
                        <a:moveTo>
                          <a:pt x="5900" y="0"/>
                        </a:moveTo>
                        <a:cubicBezTo>
                          <a:pt x="5900" y="0"/>
                          <a:pt x="5900" y="0"/>
                          <a:pt x="5900" y="0"/>
                        </a:cubicBezTo>
                        <a:cubicBezTo>
                          <a:pt x="5234" y="0"/>
                          <a:pt x="4567" y="273"/>
                          <a:pt x="4034" y="684"/>
                        </a:cubicBezTo>
                        <a:cubicBezTo>
                          <a:pt x="700" y="4101"/>
                          <a:pt x="700" y="4101"/>
                          <a:pt x="700" y="4101"/>
                        </a:cubicBezTo>
                        <a:cubicBezTo>
                          <a:pt x="-233" y="5195"/>
                          <a:pt x="-233" y="6835"/>
                          <a:pt x="700" y="7929"/>
                        </a:cubicBezTo>
                        <a:cubicBezTo>
                          <a:pt x="13367" y="20916"/>
                          <a:pt x="13367" y="20916"/>
                          <a:pt x="13367" y="20916"/>
                        </a:cubicBezTo>
                        <a:cubicBezTo>
                          <a:pt x="13900" y="21327"/>
                          <a:pt x="14567" y="21600"/>
                          <a:pt x="15234" y="21600"/>
                        </a:cubicBezTo>
                        <a:cubicBezTo>
                          <a:pt x="15900" y="21600"/>
                          <a:pt x="16567" y="21327"/>
                          <a:pt x="17100" y="20916"/>
                        </a:cubicBezTo>
                        <a:cubicBezTo>
                          <a:pt x="20434" y="17499"/>
                          <a:pt x="20434" y="17499"/>
                          <a:pt x="20434" y="17499"/>
                        </a:cubicBezTo>
                        <a:cubicBezTo>
                          <a:pt x="21367" y="16405"/>
                          <a:pt x="21367" y="14765"/>
                          <a:pt x="20434" y="13671"/>
                        </a:cubicBezTo>
                        <a:cubicBezTo>
                          <a:pt x="7767" y="684"/>
                          <a:pt x="7767" y="684"/>
                          <a:pt x="7767" y="684"/>
                        </a:cubicBezTo>
                        <a:cubicBezTo>
                          <a:pt x="7234" y="273"/>
                          <a:pt x="6567" y="0"/>
                          <a:pt x="590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3" name="Shape 6052"/>
                  <p:cNvSpPr/>
                  <p:nvPr/>
                </p:nvSpPr>
                <p:spPr>
                  <a:xfrm>
                    <a:off x="323437" y="402207"/>
                    <a:ext cx="138706" cy="138872"/>
                  </a:xfrm>
                  <a:custGeom>
                    <a:avLst/>
                    <a:gdLst/>
                    <a:ahLst/>
                    <a:cxnLst>
                      <a:cxn ang="0">
                        <a:pos x="wd2" y="hd2"/>
                      </a:cxn>
                      <a:cxn ang="5400000">
                        <a:pos x="wd2" y="hd2"/>
                      </a:cxn>
                      <a:cxn ang="10800000">
                        <a:pos x="wd2" y="hd2"/>
                      </a:cxn>
                      <a:cxn ang="16200000">
                        <a:pos x="wd2" y="hd2"/>
                      </a:cxn>
                    </a:cxnLst>
                    <a:rect l="0" t="0" r="r" b="b"/>
                    <a:pathLst>
                      <a:path w="21070" h="21600" extrusionOk="0">
                        <a:moveTo>
                          <a:pt x="5963" y="1630"/>
                        </a:moveTo>
                        <a:cubicBezTo>
                          <a:pt x="6228" y="1630"/>
                          <a:pt x="6361" y="1766"/>
                          <a:pt x="6626" y="1902"/>
                        </a:cubicBezTo>
                        <a:cubicBezTo>
                          <a:pt x="19215" y="14808"/>
                          <a:pt x="19215" y="14808"/>
                          <a:pt x="19215" y="14808"/>
                        </a:cubicBezTo>
                        <a:cubicBezTo>
                          <a:pt x="19612" y="15215"/>
                          <a:pt x="19612" y="15894"/>
                          <a:pt x="19215" y="16302"/>
                        </a:cubicBezTo>
                        <a:cubicBezTo>
                          <a:pt x="15902" y="19698"/>
                          <a:pt x="15902" y="19698"/>
                          <a:pt x="15902" y="19698"/>
                        </a:cubicBezTo>
                        <a:cubicBezTo>
                          <a:pt x="15637" y="19834"/>
                          <a:pt x="15372" y="19970"/>
                          <a:pt x="15107" y="19970"/>
                        </a:cubicBezTo>
                        <a:cubicBezTo>
                          <a:pt x="14842" y="19970"/>
                          <a:pt x="14709" y="19834"/>
                          <a:pt x="14444" y="19698"/>
                        </a:cubicBezTo>
                        <a:cubicBezTo>
                          <a:pt x="1855" y="6792"/>
                          <a:pt x="1855" y="6792"/>
                          <a:pt x="1855" y="6792"/>
                        </a:cubicBezTo>
                        <a:cubicBezTo>
                          <a:pt x="1458" y="6385"/>
                          <a:pt x="1458" y="5706"/>
                          <a:pt x="1855" y="5298"/>
                        </a:cubicBezTo>
                        <a:cubicBezTo>
                          <a:pt x="5168" y="1902"/>
                          <a:pt x="5168" y="1902"/>
                          <a:pt x="5168" y="1902"/>
                        </a:cubicBezTo>
                        <a:cubicBezTo>
                          <a:pt x="5433" y="1766"/>
                          <a:pt x="5698" y="1630"/>
                          <a:pt x="5963" y="1630"/>
                        </a:cubicBezTo>
                        <a:moveTo>
                          <a:pt x="5963" y="0"/>
                        </a:moveTo>
                        <a:cubicBezTo>
                          <a:pt x="5168" y="0"/>
                          <a:pt x="4506" y="272"/>
                          <a:pt x="4108" y="815"/>
                        </a:cubicBezTo>
                        <a:cubicBezTo>
                          <a:pt x="795" y="4211"/>
                          <a:pt x="795" y="4211"/>
                          <a:pt x="795" y="4211"/>
                        </a:cubicBezTo>
                        <a:cubicBezTo>
                          <a:pt x="-265" y="5162"/>
                          <a:pt x="-265" y="6928"/>
                          <a:pt x="795" y="7879"/>
                        </a:cubicBezTo>
                        <a:cubicBezTo>
                          <a:pt x="13384" y="20785"/>
                          <a:pt x="13384" y="20785"/>
                          <a:pt x="13384" y="20785"/>
                        </a:cubicBezTo>
                        <a:cubicBezTo>
                          <a:pt x="13782" y="21328"/>
                          <a:pt x="14444" y="21600"/>
                          <a:pt x="15107" y="21600"/>
                        </a:cubicBezTo>
                        <a:cubicBezTo>
                          <a:pt x="15902" y="21600"/>
                          <a:pt x="16564" y="21328"/>
                          <a:pt x="16962" y="20785"/>
                        </a:cubicBezTo>
                        <a:cubicBezTo>
                          <a:pt x="20275" y="17389"/>
                          <a:pt x="20275" y="17389"/>
                          <a:pt x="20275" y="17389"/>
                        </a:cubicBezTo>
                        <a:cubicBezTo>
                          <a:pt x="21335" y="16438"/>
                          <a:pt x="21335" y="14672"/>
                          <a:pt x="20275" y="13721"/>
                        </a:cubicBezTo>
                        <a:cubicBezTo>
                          <a:pt x="7686" y="815"/>
                          <a:pt x="7686" y="815"/>
                          <a:pt x="7686" y="815"/>
                        </a:cubicBezTo>
                        <a:cubicBezTo>
                          <a:pt x="7288" y="272"/>
                          <a:pt x="6626" y="0"/>
                          <a:pt x="5963"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4" name="Shape 6053"/>
                  <p:cNvSpPr/>
                  <p:nvPr/>
                </p:nvSpPr>
                <p:spPr>
                  <a:xfrm>
                    <a:off x="283328" y="443204"/>
                    <a:ext cx="138039" cy="138133"/>
                  </a:xfrm>
                  <a:custGeom>
                    <a:avLst/>
                    <a:gdLst/>
                    <a:ahLst/>
                    <a:cxnLst>
                      <a:cxn ang="0">
                        <a:pos x="wd2" y="hd2"/>
                      </a:cxn>
                      <a:cxn ang="5400000">
                        <a:pos x="wd2" y="hd2"/>
                      </a:cxn>
                      <a:cxn ang="10800000">
                        <a:pos x="wd2" y="hd2"/>
                      </a:cxn>
                      <a:cxn ang="16200000">
                        <a:pos x="wd2" y="hd2"/>
                      </a:cxn>
                    </a:cxnLst>
                    <a:rect l="0" t="0" r="r" b="b"/>
                    <a:pathLst>
                      <a:path w="21133" h="21600" extrusionOk="0">
                        <a:moveTo>
                          <a:pt x="5900" y="1641"/>
                        </a:moveTo>
                        <a:cubicBezTo>
                          <a:pt x="6167" y="1641"/>
                          <a:pt x="6434" y="1641"/>
                          <a:pt x="6567" y="1914"/>
                        </a:cubicBezTo>
                        <a:cubicBezTo>
                          <a:pt x="19234" y="14901"/>
                          <a:pt x="19234" y="14901"/>
                          <a:pt x="19234" y="14901"/>
                        </a:cubicBezTo>
                        <a:cubicBezTo>
                          <a:pt x="19634" y="15311"/>
                          <a:pt x="19634" y="15858"/>
                          <a:pt x="19234" y="16268"/>
                        </a:cubicBezTo>
                        <a:cubicBezTo>
                          <a:pt x="15900" y="19686"/>
                          <a:pt x="15900" y="19686"/>
                          <a:pt x="15900" y="19686"/>
                        </a:cubicBezTo>
                        <a:cubicBezTo>
                          <a:pt x="15767" y="19959"/>
                          <a:pt x="15500" y="19959"/>
                          <a:pt x="15234" y="19959"/>
                        </a:cubicBezTo>
                        <a:cubicBezTo>
                          <a:pt x="14967" y="19959"/>
                          <a:pt x="14700" y="19959"/>
                          <a:pt x="14567" y="19686"/>
                        </a:cubicBezTo>
                        <a:cubicBezTo>
                          <a:pt x="1900" y="6699"/>
                          <a:pt x="1900" y="6699"/>
                          <a:pt x="1900" y="6699"/>
                        </a:cubicBezTo>
                        <a:cubicBezTo>
                          <a:pt x="1500" y="6289"/>
                          <a:pt x="1500" y="5742"/>
                          <a:pt x="1900" y="5332"/>
                        </a:cubicBezTo>
                        <a:cubicBezTo>
                          <a:pt x="5234" y="1914"/>
                          <a:pt x="5234" y="1914"/>
                          <a:pt x="5234" y="1914"/>
                        </a:cubicBezTo>
                        <a:cubicBezTo>
                          <a:pt x="5367" y="1641"/>
                          <a:pt x="5634" y="1641"/>
                          <a:pt x="5900" y="1641"/>
                        </a:cubicBezTo>
                        <a:moveTo>
                          <a:pt x="5900" y="0"/>
                        </a:moveTo>
                        <a:cubicBezTo>
                          <a:pt x="5234" y="0"/>
                          <a:pt x="4567" y="273"/>
                          <a:pt x="4034" y="684"/>
                        </a:cubicBezTo>
                        <a:cubicBezTo>
                          <a:pt x="700" y="4101"/>
                          <a:pt x="700" y="4101"/>
                          <a:pt x="700" y="4101"/>
                        </a:cubicBezTo>
                        <a:cubicBezTo>
                          <a:pt x="-233" y="5195"/>
                          <a:pt x="-233" y="6835"/>
                          <a:pt x="700" y="7929"/>
                        </a:cubicBezTo>
                        <a:cubicBezTo>
                          <a:pt x="13367" y="20916"/>
                          <a:pt x="13367" y="20916"/>
                          <a:pt x="13367" y="20916"/>
                        </a:cubicBezTo>
                        <a:cubicBezTo>
                          <a:pt x="13900" y="21327"/>
                          <a:pt x="14567" y="21600"/>
                          <a:pt x="15234" y="21600"/>
                        </a:cubicBezTo>
                        <a:cubicBezTo>
                          <a:pt x="15900" y="21600"/>
                          <a:pt x="16567" y="21327"/>
                          <a:pt x="17100" y="20916"/>
                        </a:cubicBezTo>
                        <a:cubicBezTo>
                          <a:pt x="20434" y="17499"/>
                          <a:pt x="20434" y="17499"/>
                          <a:pt x="20434" y="17499"/>
                        </a:cubicBezTo>
                        <a:cubicBezTo>
                          <a:pt x="21367" y="16405"/>
                          <a:pt x="21367" y="14765"/>
                          <a:pt x="20434" y="13671"/>
                        </a:cubicBezTo>
                        <a:cubicBezTo>
                          <a:pt x="7767" y="684"/>
                          <a:pt x="7767" y="684"/>
                          <a:pt x="7767" y="684"/>
                        </a:cubicBezTo>
                        <a:cubicBezTo>
                          <a:pt x="7234" y="273"/>
                          <a:pt x="6567" y="0"/>
                          <a:pt x="590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5" name="Shape 6054"/>
                  <p:cNvSpPr/>
                  <p:nvPr/>
                </p:nvSpPr>
                <p:spPr>
                  <a:xfrm>
                    <a:off x="169894" y="153644"/>
                    <a:ext cx="554006" cy="431755"/>
                  </a:xfrm>
                  <a:custGeom>
                    <a:avLst/>
                    <a:gdLst/>
                    <a:ahLst/>
                    <a:cxnLst>
                      <a:cxn ang="0">
                        <a:pos x="wd2" y="hd2"/>
                      </a:cxn>
                      <a:cxn ang="5400000">
                        <a:pos x="wd2" y="hd2"/>
                      </a:cxn>
                      <a:cxn ang="10800000">
                        <a:pos x="wd2" y="hd2"/>
                      </a:cxn>
                      <a:cxn ang="16200000">
                        <a:pos x="wd2" y="hd2"/>
                      </a:cxn>
                    </a:cxnLst>
                    <a:rect l="0" t="0" r="r" b="b"/>
                    <a:pathLst>
                      <a:path w="21600" h="21600" extrusionOk="0">
                        <a:moveTo>
                          <a:pt x="21192" y="4713"/>
                        </a:moveTo>
                        <a:cubicBezTo>
                          <a:pt x="12858" y="4713"/>
                          <a:pt x="12858" y="4713"/>
                          <a:pt x="12858" y="4713"/>
                        </a:cubicBezTo>
                        <a:cubicBezTo>
                          <a:pt x="9354" y="262"/>
                          <a:pt x="9354" y="262"/>
                          <a:pt x="9354" y="262"/>
                        </a:cubicBezTo>
                        <a:cubicBezTo>
                          <a:pt x="9252" y="87"/>
                          <a:pt x="9048" y="0"/>
                          <a:pt x="8878" y="0"/>
                        </a:cubicBezTo>
                        <a:cubicBezTo>
                          <a:pt x="8674" y="0"/>
                          <a:pt x="8504" y="87"/>
                          <a:pt x="8368" y="262"/>
                        </a:cubicBezTo>
                        <a:cubicBezTo>
                          <a:pt x="7381" y="1527"/>
                          <a:pt x="7381" y="1527"/>
                          <a:pt x="7381" y="1527"/>
                        </a:cubicBezTo>
                        <a:cubicBezTo>
                          <a:pt x="7245" y="1702"/>
                          <a:pt x="7245" y="2051"/>
                          <a:pt x="7381" y="2269"/>
                        </a:cubicBezTo>
                        <a:cubicBezTo>
                          <a:pt x="9116" y="4451"/>
                          <a:pt x="9116" y="4451"/>
                          <a:pt x="9116" y="4451"/>
                        </a:cubicBezTo>
                        <a:cubicBezTo>
                          <a:pt x="9150" y="4538"/>
                          <a:pt x="9184" y="4582"/>
                          <a:pt x="9184" y="4625"/>
                        </a:cubicBezTo>
                        <a:cubicBezTo>
                          <a:pt x="9184" y="4625"/>
                          <a:pt x="9150" y="4713"/>
                          <a:pt x="9116" y="4756"/>
                        </a:cubicBezTo>
                        <a:cubicBezTo>
                          <a:pt x="7381" y="6982"/>
                          <a:pt x="7381" y="6982"/>
                          <a:pt x="7381" y="6982"/>
                        </a:cubicBezTo>
                        <a:cubicBezTo>
                          <a:pt x="7347" y="7025"/>
                          <a:pt x="7313" y="7069"/>
                          <a:pt x="7279" y="7069"/>
                        </a:cubicBezTo>
                        <a:cubicBezTo>
                          <a:pt x="7211" y="7069"/>
                          <a:pt x="7177" y="7025"/>
                          <a:pt x="7143" y="6982"/>
                        </a:cubicBezTo>
                        <a:cubicBezTo>
                          <a:pt x="6293" y="5891"/>
                          <a:pt x="6293" y="5891"/>
                          <a:pt x="6293" y="5891"/>
                        </a:cubicBezTo>
                        <a:cubicBezTo>
                          <a:pt x="6225" y="5804"/>
                          <a:pt x="6123" y="5716"/>
                          <a:pt x="6021" y="5716"/>
                        </a:cubicBezTo>
                        <a:cubicBezTo>
                          <a:pt x="5885" y="5716"/>
                          <a:pt x="5783" y="5804"/>
                          <a:pt x="5715" y="5891"/>
                        </a:cubicBezTo>
                        <a:cubicBezTo>
                          <a:pt x="3470" y="8771"/>
                          <a:pt x="3470" y="8771"/>
                          <a:pt x="3470" y="8771"/>
                        </a:cubicBezTo>
                        <a:cubicBezTo>
                          <a:pt x="3436" y="8815"/>
                          <a:pt x="3436" y="8815"/>
                          <a:pt x="3402" y="8858"/>
                        </a:cubicBezTo>
                        <a:cubicBezTo>
                          <a:pt x="170" y="12960"/>
                          <a:pt x="170" y="12960"/>
                          <a:pt x="170" y="12960"/>
                        </a:cubicBezTo>
                        <a:cubicBezTo>
                          <a:pt x="68" y="13135"/>
                          <a:pt x="0" y="13353"/>
                          <a:pt x="0" y="13571"/>
                        </a:cubicBezTo>
                        <a:cubicBezTo>
                          <a:pt x="0" y="13833"/>
                          <a:pt x="68" y="14007"/>
                          <a:pt x="170" y="14182"/>
                        </a:cubicBezTo>
                        <a:cubicBezTo>
                          <a:pt x="1020" y="15273"/>
                          <a:pt x="1020" y="15273"/>
                          <a:pt x="1020" y="15273"/>
                        </a:cubicBezTo>
                        <a:cubicBezTo>
                          <a:pt x="1157" y="15447"/>
                          <a:pt x="1327" y="15535"/>
                          <a:pt x="1497" y="15535"/>
                        </a:cubicBezTo>
                        <a:cubicBezTo>
                          <a:pt x="1531" y="15535"/>
                          <a:pt x="1565" y="15535"/>
                          <a:pt x="1565" y="15535"/>
                        </a:cubicBezTo>
                        <a:cubicBezTo>
                          <a:pt x="1565" y="15753"/>
                          <a:pt x="1633" y="16015"/>
                          <a:pt x="1769" y="16233"/>
                        </a:cubicBezTo>
                        <a:cubicBezTo>
                          <a:pt x="2619" y="17324"/>
                          <a:pt x="2619" y="17324"/>
                          <a:pt x="2619" y="17324"/>
                        </a:cubicBezTo>
                        <a:cubicBezTo>
                          <a:pt x="2721" y="17455"/>
                          <a:pt x="2891" y="17542"/>
                          <a:pt x="3095" y="17542"/>
                        </a:cubicBezTo>
                        <a:cubicBezTo>
                          <a:pt x="3095" y="17542"/>
                          <a:pt x="3129" y="17542"/>
                          <a:pt x="3163" y="17542"/>
                        </a:cubicBezTo>
                        <a:cubicBezTo>
                          <a:pt x="3129" y="17804"/>
                          <a:pt x="3197" y="18065"/>
                          <a:pt x="3334" y="18240"/>
                        </a:cubicBezTo>
                        <a:cubicBezTo>
                          <a:pt x="4184" y="19331"/>
                          <a:pt x="4184" y="19331"/>
                          <a:pt x="4184" y="19331"/>
                        </a:cubicBezTo>
                        <a:cubicBezTo>
                          <a:pt x="4320" y="19505"/>
                          <a:pt x="4490" y="19593"/>
                          <a:pt x="4660" y="19593"/>
                        </a:cubicBezTo>
                        <a:cubicBezTo>
                          <a:pt x="4694" y="19593"/>
                          <a:pt x="4728" y="19593"/>
                          <a:pt x="4728" y="19593"/>
                        </a:cubicBezTo>
                        <a:cubicBezTo>
                          <a:pt x="4728" y="19593"/>
                          <a:pt x="4728" y="19636"/>
                          <a:pt x="4728" y="19680"/>
                        </a:cubicBezTo>
                        <a:cubicBezTo>
                          <a:pt x="4728" y="19898"/>
                          <a:pt x="4796" y="20116"/>
                          <a:pt x="4932" y="20291"/>
                        </a:cubicBezTo>
                        <a:cubicBezTo>
                          <a:pt x="5783" y="21382"/>
                          <a:pt x="5783" y="21382"/>
                          <a:pt x="5783" y="21382"/>
                        </a:cubicBezTo>
                        <a:cubicBezTo>
                          <a:pt x="5919" y="21513"/>
                          <a:pt x="6055" y="21600"/>
                          <a:pt x="6259" y="21600"/>
                        </a:cubicBezTo>
                        <a:cubicBezTo>
                          <a:pt x="6429" y="21600"/>
                          <a:pt x="6599" y="21513"/>
                          <a:pt x="6735" y="21382"/>
                        </a:cubicBezTo>
                        <a:cubicBezTo>
                          <a:pt x="7517" y="20335"/>
                          <a:pt x="7517" y="20335"/>
                          <a:pt x="7517" y="20335"/>
                        </a:cubicBezTo>
                        <a:cubicBezTo>
                          <a:pt x="7586" y="20291"/>
                          <a:pt x="7620" y="20247"/>
                          <a:pt x="7654" y="20204"/>
                        </a:cubicBezTo>
                        <a:cubicBezTo>
                          <a:pt x="13810" y="12393"/>
                          <a:pt x="13810" y="12393"/>
                          <a:pt x="13810" y="12393"/>
                        </a:cubicBezTo>
                        <a:cubicBezTo>
                          <a:pt x="21192" y="12393"/>
                          <a:pt x="21192" y="12393"/>
                          <a:pt x="21192" y="12393"/>
                        </a:cubicBezTo>
                        <a:cubicBezTo>
                          <a:pt x="21396" y="12393"/>
                          <a:pt x="21600" y="12175"/>
                          <a:pt x="21600" y="11869"/>
                        </a:cubicBezTo>
                        <a:cubicBezTo>
                          <a:pt x="21600" y="5236"/>
                          <a:pt x="21600" y="5236"/>
                          <a:pt x="21600" y="5236"/>
                        </a:cubicBezTo>
                        <a:cubicBezTo>
                          <a:pt x="21600" y="4931"/>
                          <a:pt x="21396" y="4713"/>
                          <a:pt x="21192" y="4713"/>
                        </a:cubicBezTo>
                        <a:close/>
                        <a:moveTo>
                          <a:pt x="21192" y="11869"/>
                        </a:moveTo>
                        <a:cubicBezTo>
                          <a:pt x="13640" y="11869"/>
                          <a:pt x="13640" y="11869"/>
                          <a:pt x="13640" y="11869"/>
                        </a:cubicBezTo>
                        <a:cubicBezTo>
                          <a:pt x="7381" y="19855"/>
                          <a:pt x="7381" y="19855"/>
                          <a:pt x="7381" y="19855"/>
                        </a:cubicBezTo>
                        <a:cubicBezTo>
                          <a:pt x="7347" y="19811"/>
                          <a:pt x="7347" y="19811"/>
                          <a:pt x="7347" y="19811"/>
                        </a:cubicBezTo>
                        <a:cubicBezTo>
                          <a:pt x="6429" y="20989"/>
                          <a:pt x="6429" y="20989"/>
                          <a:pt x="6429" y="20989"/>
                        </a:cubicBezTo>
                        <a:cubicBezTo>
                          <a:pt x="6395" y="21076"/>
                          <a:pt x="6327" y="21076"/>
                          <a:pt x="6259" y="21076"/>
                        </a:cubicBezTo>
                        <a:cubicBezTo>
                          <a:pt x="6191" y="21076"/>
                          <a:pt x="6123" y="21076"/>
                          <a:pt x="6055" y="20989"/>
                        </a:cubicBezTo>
                        <a:cubicBezTo>
                          <a:pt x="5204" y="19898"/>
                          <a:pt x="5204" y="19898"/>
                          <a:pt x="5204" y="19898"/>
                        </a:cubicBezTo>
                        <a:cubicBezTo>
                          <a:pt x="5136" y="19767"/>
                          <a:pt x="5136" y="19593"/>
                          <a:pt x="5204" y="19462"/>
                        </a:cubicBezTo>
                        <a:cubicBezTo>
                          <a:pt x="6157" y="18284"/>
                          <a:pt x="6157" y="18284"/>
                          <a:pt x="6157" y="18284"/>
                        </a:cubicBezTo>
                        <a:cubicBezTo>
                          <a:pt x="5783" y="17804"/>
                          <a:pt x="5783" y="17804"/>
                          <a:pt x="5783" y="17804"/>
                        </a:cubicBezTo>
                        <a:cubicBezTo>
                          <a:pt x="4830" y="18982"/>
                          <a:pt x="4830" y="18982"/>
                          <a:pt x="4830" y="18982"/>
                        </a:cubicBezTo>
                        <a:cubicBezTo>
                          <a:pt x="4796" y="19025"/>
                          <a:pt x="4728" y="19069"/>
                          <a:pt x="4660" y="19069"/>
                        </a:cubicBezTo>
                        <a:cubicBezTo>
                          <a:pt x="4592" y="19069"/>
                          <a:pt x="4524" y="19025"/>
                          <a:pt x="4490" y="18982"/>
                        </a:cubicBezTo>
                        <a:cubicBezTo>
                          <a:pt x="3640" y="17891"/>
                          <a:pt x="3640" y="17891"/>
                          <a:pt x="3640" y="17891"/>
                        </a:cubicBezTo>
                        <a:cubicBezTo>
                          <a:pt x="3538" y="17760"/>
                          <a:pt x="3538" y="17542"/>
                          <a:pt x="3640" y="17411"/>
                        </a:cubicBezTo>
                        <a:cubicBezTo>
                          <a:pt x="4524" y="16276"/>
                          <a:pt x="4524" y="16276"/>
                          <a:pt x="4524" y="16276"/>
                        </a:cubicBezTo>
                        <a:cubicBezTo>
                          <a:pt x="4524" y="16276"/>
                          <a:pt x="4558" y="16233"/>
                          <a:pt x="4558" y="16233"/>
                        </a:cubicBezTo>
                        <a:cubicBezTo>
                          <a:pt x="4558" y="16233"/>
                          <a:pt x="4558" y="16233"/>
                          <a:pt x="4558" y="16233"/>
                        </a:cubicBezTo>
                        <a:cubicBezTo>
                          <a:pt x="4558" y="16233"/>
                          <a:pt x="4558" y="16233"/>
                          <a:pt x="4558" y="16233"/>
                        </a:cubicBezTo>
                        <a:cubicBezTo>
                          <a:pt x="4592" y="16189"/>
                          <a:pt x="4626" y="16102"/>
                          <a:pt x="4626" y="16015"/>
                        </a:cubicBezTo>
                        <a:cubicBezTo>
                          <a:pt x="4626" y="15840"/>
                          <a:pt x="4490" y="15665"/>
                          <a:pt x="4354" y="15665"/>
                        </a:cubicBezTo>
                        <a:cubicBezTo>
                          <a:pt x="4286" y="15665"/>
                          <a:pt x="4218" y="15709"/>
                          <a:pt x="4184" y="15753"/>
                        </a:cubicBezTo>
                        <a:cubicBezTo>
                          <a:pt x="4184" y="15753"/>
                          <a:pt x="4184" y="15753"/>
                          <a:pt x="4184" y="15753"/>
                        </a:cubicBezTo>
                        <a:cubicBezTo>
                          <a:pt x="4184" y="15753"/>
                          <a:pt x="4184" y="15753"/>
                          <a:pt x="4184" y="15753"/>
                        </a:cubicBezTo>
                        <a:cubicBezTo>
                          <a:pt x="4150" y="15796"/>
                          <a:pt x="4150" y="15796"/>
                          <a:pt x="4150" y="15796"/>
                        </a:cubicBezTo>
                        <a:cubicBezTo>
                          <a:pt x="3266" y="16931"/>
                          <a:pt x="3266" y="16931"/>
                          <a:pt x="3266" y="16931"/>
                        </a:cubicBezTo>
                        <a:cubicBezTo>
                          <a:pt x="3197" y="17018"/>
                          <a:pt x="3163" y="17018"/>
                          <a:pt x="3095" y="17018"/>
                        </a:cubicBezTo>
                        <a:cubicBezTo>
                          <a:pt x="3027" y="17018"/>
                          <a:pt x="2959" y="17018"/>
                          <a:pt x="2891" y="16931"/>
                        </a:cubicBezTo>
                        <a:cubicBezTo>
                          <a:pt x="2041" y="15840"/>
                          <a:pt x="2041" y="15840"/>
                          <a:pt x="2041" y="15840"/>
                        </a:cubicBezTo>
                        <a:cubicBezTo>
                          <a:pt x="1939" y="15709"/>
                          <a:pt x="1939" y="15491"/>
                          <a:pt x="2041" y="15360"/>
                        </a:cubicBezTo>
                        <a:cubicBezTo>
                          <a:pt x="2925" y="14225"/>
                          <a:pt x="2925" y="14225"/>
                          <a:pt x="2925" y="14225"/>
                        </a:cubicBezTo>
                        <a:cubicBezTo>
                          <a:pt x="2959" y="14225"/>
                          <a:pt x="2959" y="14225"/>
                          <a:pt x="2959" y="14225"/>
                        </a:cubicBezTo>
                        <a:cubicBezTo>
                          <a:pt x="2959" y="14182"/>
                          <a:pt x="2959" y="14182"/>
                          <a:pt x="2959" y="14182"/>
                        </a:cubicBezTo>
                        <a:cubicBezTo>
                          <a:pt x="2959" y="14182"/>
                          <a:pt x="2959" y="14182"/>
                          <a:pt x="2959" y="14182"/>
                        </a:cubicBezTo>
                        <a:cubicBezTo>
                          <a:pt x="2993" y="14138"/>
                          <a:pt x="3027" y="14051"/>
                          <a:pt x="3027" y="14007"/>
                        </a:cubicBezTo>
                        <a:cubicBezTo>
                          <a:pt x="3027" y="13789"/>
                          <a:pt x="2925" y="13658"/>
                          <a:pt x="2755" y="13658"/>
                        </a:cubicBezTo>
                        <a:cubicBezTo>
                          <a:pt x="2721" y="13658"/>
                          <a:pt x="2653" y="13658"/>
                          <a:pt x="2585" y="13702"/>
                        </a:cubicBezTo>
                        <a:cubicBezTo>
                          <a:pt x="2585" y="13702"/>
                          <a:pt x="2585" y="13702"/>
                          <a:pt x="2585" y="13702"/>
                        </a:cubicBezTo>
                        <a:cubicBezTo>
                          <a:pt x="2585" y="13745"/>
                          <a:pt x="2585" y="13745"/>
                          <a:pt x="2585" y="13745"/>
                        </a:cubicBezTo>
                        <a:cubicBezTo>
                          <a:pt x="2585" y="13745"/>
                          <a:pt x="2585" y="13745"/>
                          <a:pt x="2585" y="13745"/>
                        </a:cubicBezTo>
                        <a:cubicBezTo>
                          <a:pt x="1667" y="14880"/>
                          <a:pt x="1667" y="14880"/>
                          <a:pt x="1667" y="14880"/>
                        </a:cubicBezTo>
                        <a:cubicBezTo>
                          <a:pt x="1633" y="14967"/>
                          <a:pt x="1565" y="15011"/>
                          <a:pt x="1497" y="15011"/>
                        </a:cubicBezTo>
                        <a:cubicBezTo>
                          <a:pt x="1429" y="15011"/>
                          <a:pt x="1361" y="14967"/>
                          <a:pt x="1327" y="14880"/>
                        </a:cubicBezTo>
                        <a:cubicBezTo>
                          <a:pt x="476" y="13833"/>
                          <a:pt x="476" y="13833"/>
                          <a:pt x="476" y="13833"/>
                        </a:cubicBezTo>
                        <a:cubicBezTo>
                          <a:pt x="374" y="13702"/>
                          <a:pt x="374" y="13484"/>
                          <a:pt x="476" y="13353"/>
                        </a:cubicBezTo>
                        <a:cubicBezTo>
                          <a:pt x="3708" y="9207"/>
                          <a:pt x="3708" y="9207"/>
                          <a:pt x="3708" y="9207"/>
                        </a:cubicBezTo>
                        <a:cubicBezTo>
                          <a:pt x="3708" y="9207"/>
                          <a:pt x="3708" y="9207"/>
                          <a:pt x="3742" y="9164"/>
                        </a:cubicBezTo>
                        <a:cubicBezTo>
                          <a:pt x="6021" y="6240"/>
                          <a:pt x="6021" y="6240"/>
                          <a:pt x="6021" y="6240"/>
                        </a:cubicBezTo>
                        <a:cubicBezTo>
                          <a:pt x="6871" y="7375"/>
                          <a:pt x="6871" y="7375"/>
                          <a:pt x="6871" y="7375"/>
                        </a:cubicBezTo>
                        <a:cubicBezTo>
                          <a:pt x="6973" y="7505"/>
                          <a:pt x="7109" y="7593"/>
                          <a:pt x="7279" y="7593"/>
                        </a:cubicBezTo>
                        <a:cubicBezTo>
                          <a:pt x="7415" y="7593"/>
                          <a:pt x="7551" y="7505"/>
                          <a:pt x="7654" y="7375"/>
                        </a:cubicBezTo>
                        <a:cubicBezTo>
                          <a:pt x="9422" y="5105"/>
                          <a:pt x="9422" y="5105"/>
                          <a:pt x="9422" y="5105"/>
                        </a:cubicBezTo>
                        <a:cubicBezTo>
                          <a:pt x="9626" y="4844"/>
                          <a:pt x="9626" y="4364"/>
                          <a:pt x="9422" y="4102"/>
                        </a:cubicBezTo>
                        <a:cubicBezTo>
                          <a:pt x="7688" y="1876"/>
                          <a:pt x="7688" y="1876"/>
                          <a:pt x="7688" y="1876"/>
                        </a:cubicBezTo>
                        <a:cubicBezTo>
                          <a:pt x="8674" y="611"/>
                          <a:pt x="8674" y="611"/>
                          <a:pt x="8674" y="611"/>
                        </a:cubicBezTo>
                        <a:cubicBezTo>
                          <a:pt x="8708" y="567"/>
                          <a:pt x="8810" y="524"/>
                          <a:pt x="8878" y="524"/>
                        </a:cubicBezTo>
                        <a:cubicBezTo>
                          <a:pt x="8946" y="524"/>
                          <a:pt x="9014" y="567"/>
                          <a:pt x="9082" y="611"/>
                        </a:cubicBezTo>
                        <a:cubicBezTo>
                          <a:pt x="12688" y="5236"/>
                          <a:pt x="12688" y="5236"/>
                          <a:pt x="12688" y="5236"/>
                        </a:cubicBezTo>
                        <a:cubicBezTo>
                          <a:pt x="21192" y="5236"/>
                          <a:pt x="21192" y="5236"/>
                          <a:pt x="21192" y="5236"/>
                        </a:cubicBezTo>
                        <a:lnTo>
                          <a:pt x="21192" y="1186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6" name="Shape 6055"/>
                  <p:cNvSpPr/>
                  <p:nvPr/>
                </p:nvSpPr>
                <p:spPr>
                  <a:xfrm>
                    <a:off x="415570" y="331579"/>
                    <a:ext cx="117468" cy="117251"/>
                  </a:xfrm>
                  <a:custGeom>
                    <a:avLst/>
                    <a:gdLst/>
                    <a:ahLst/>
                    <a:cxnLst>
                      <a:cxn ang="0">
                        <a:pos x="wd2" y="hd2"/>
                      </a:cxn>
                      <a:cxn ang="5400000">
                        <a:pos x="wd2" y="hd2"/>
                      </a:cxn>
                      <a:cxn ang="10800000">
                        <a:pos x="wd2" y="hd2"/>
                      </a:cxn>
                      <a:cxn ang="16200000">
                        <a:pos x="wd2" y="hd2"/>
                      </a:cxn>
                    </a:cxnLst>
                    <a:rect l="0" t="0" r="r" b="b"/>
                    <a:pathLst>
                      <a:path w="21401" h="21362" extrusionOk="0">
                        <a:moveTo>
                          <a:pt x="21045" y="15446"/>
                        </a:moveTo>
                        <a:cubicBezTo>
                          <a:pt x="21521" y="15922"/>
                          <a:pt x="21521" y="16716"/>
                          <a:pt x="21045" y="17193"/>
                        </a:cubicBezTo>
                        <a:cubicBezTo>
                          <a:pt x="17074" y="21005"/>
                          <a:pt x="17074" y="21005"/>
                          <a:pt x="17074" y="21005"/>
                        </a:cubicBezTo>
                        <a:cubicBezTo>
                          <a:pt x="16597" y="21481"/>
                          <a:pt x="15803" y="21481"/>
                          <a:pt x="15327" y="21005"/>
                        </a:cubicBezTo>
                        <a:cubicBezTo>
                          <a:pt x="239" y="6075"/>
                          <a:pt x="239" y="6075"/>
                          <a:pt x="239" y="6075"/>
                        </a:cubicBezTo>
                        <a:cubicBezTo>
                          <a:pt x="-79" y="5599"/>
                          <a:pt x="-79" y="4805"/>
                          <a:pt x="239" y="4328"/>
                        </a:cubicBezTo>
                        <a:cubicBezTo>
                          <a:pt x="4209" y="357"/>
                          <a:pt x="4209" y="357"/>
                          <a:pt x="4209" y="357"/>
                        </a:cubicBezTo>
                        <a:cubicBezTo>
                          <a:pt x="4686" y="-119"/>
                          <a:pt x="5480" y="-119"/>
                          <a:pt x="5956" y="357"/>
                        </a:cubicBezTo>
                        <a:lnTo>
                          <a:pt x="21045" y="1544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7" name="Shape 6056"/>
                  <p:cNvSpPr/>
                  <p:nvPr/>
                </p:nvSpPr>
                <p:spPr>
                  <a:xfrm>
                    <a:off x="374791" y="372575"/>
                    <a:ext cx="117251" cy="117251"/>
                  </a:xfrm>
                  <a:custGeom>
                    <a:avLst/>
                    <a:gdLst/>
                    <a:ahLst/>
                    <a:cxnLst>
                      <a:cxn ang="0">
                        <a:pos x="wd2" y="hd2"/>
                      </a:cxn>
                      <a:cxn ang="5400000">
                        <a:pos x="wd2" y="hd2"/>
                      </a:cxn>
                      <a:cxn ang="10800000">
                        <a:pos x="wd2" y="hd2"/>
                      </a:cxn>
                      <a:cxn ang="16200000">
                        <a:pos x="wd2" y="hd2"/>
                      </a:cxn>
                    </a:cxnLst>
                    <a:rect l="0" t="0" r="r" b="b"/>
                    <a:pathLst>
                      <a:path w="21362" h="21362" extrusionOk="0">
                        <a:moveTo>
                          <a:pt x="21005" y="15287"/>
                        </a:moveTo>
                        <a:cubicBezTo>
                          <a:pt x="21481" y="15763"/>
                          <a:pt x="21481" y="16557"/>
                          <a:pt x="21005" y="17034"/>
                        </a:cubicBezTo>
                        <a:cubicBezTo>
                          <a:pt x="17034" y="21005"/>
                          <a:pt x="17034" y="21005"/>
                          <a:pt x="17034" y="21005"/>
                        </a:cubicBezTo>
                        <a:cubicBezTo>
                          <a:pt x="16557" y="21481"/>
                          <a:pt x="15922" y="21481"/>
                          <a:pt x="15446" y="21005"/>
                        </a:cubicBezTo>
                        <a:cubicBezTo>
                          <a:pt x="357" y="5916"/>
                          <a:pt x="357" y="5916"/>
                          <a:pt x="357" y="5916"/>
                        </a:cubicBezTo>
                        <a:cubicBezTo>
                          <a:pt x="-119" y="5440"/>
                          <a:pt x="-119" y="4805"/>
                          <a:pt x="357" y="4328"/>
                        </a:cubicBezTo>
                        <a:cubicBezTo>
                          <a:pt x="4328" y="357"/>
                          <a:pt x="4328" y="357"/>
                          <a:pt x="4328" y="357"/>
                        </a:cubicBezTo>
                        <a:cubicBezTo>
                          <a:pt x="4805" y="-119"/>
                          <a:pt x="5599" y="-119"/>
                          <a:pt x="5916" y="357"/>
                        </a:cubicBezTo>
                        <a:lnTo>
                          <a:pt x="21005" y="1528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8" name="Shape 6057"/>
                  <p:cNvSpPr/>
                  <p:nvPr/>
                </p:nvSpPr>
                <p:spPr>
                  <a:xfrm>
                    <a:off x="333796" y="412465"/>
                    <a:ext cx="118356" cy="118356"/>
                  </a:xfrm>
                  <a:custGeom>
                    <a:avLst/>
                    <a:gdLst/>
                    <a:ahLst/>
                    <a:cxnLst>
                      <a:cxn ang="0">
                        <a:pos x="wd2" y="hd2"/>
                      </a:cxn>
                      <a:cxn ang="5400000">
                        <a:pos x="wd2" y="hd2"/>
                      </a:cxn>
                      <a:cxn ang="10800000">
                        <a:pos x="wd2" y="hd2"/>
                      </a:cxn>
                      <a:cxn ang="16200000">
                        <a:pos x="wd2" y="hd2"/>
                      </a:cxn>
                    </a:cxnLst>
                    <a:rect l="0" t="0" r="r" b="b"/>
                    <a:pathLst>
                      <a:path w="21364" h="21364" extrusionOk="0">
                        <a:moveTo>
                          <a:pt x="21009" y="15333"/>
                        </a:moveTo>
                        <a:cubicBezTo>
                          <a:pt x="21482" y="15806"/>
                          <a:pt x="21482" y="16594"/>
                          <a:pt x="21009" y="17067"/>
                        </a:cubicBezTo>
                        <a:cubicBezTo>
                          <a:pt x="17067" y="21009"/>
                          <a:pt x="17067" y="21009"/>
                          <a:pt x="17067" y="21009"/>
                        </a:cubicBezTo>
                        <a:cubicBezTo>
                          <a:pt x="16594" y="21482"/>
                          <a:pt x="15806" y="21482"/>
                          <a:pt x="15333" y="21009"/>
                        </a:cubicBezTo>
                        <a:cubicBezTo>
                          <a:pt x="355" y="6031"/>
                          <a:pt x="355" y="6031"/>
                          <a:pt x="355" y="6031"/>
                        </a:cubicBezTo>
                        <a:cubicBezTo>
                          <a:pt x="-118" y="5558"/>
                          <a:pt x="-118" y="4770"/>
                          <a:pt x="355" y="4297"/>
                        </a:cubicBezTo>
                        <a:cubicBezTo>
                          <a:pt x="4297" y="355"/>
                          <a:pt x="4297" y="355"/>
                          <a:pt x="4297" y="355"/>
                        </a:cubicBezTo>
                        <a:cubicBezTo>
                          <a:pt x="4770" y="-118"/>
                          <a:pt x="5558" y="-118"/>
                          <a:pt x="6031" y="355"/>
                        </a:cubicBezTo>
                        <a:lnTo>
                          <a:pt x="21009" y="1533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9" name="Shape 6058"/>
                  <p:cNvSpPr/>
                  <p:nvPr/>
                </p:nvSpPr>
                <p:spPr>
                  <a:xfrm>
                    <a:off x="293539" y="453462"/>
                    <a:ext cx="117616" cy="117616"/>
                  </a:xfrm>
                  <a:custGeom>
                    <a:avLst/>
                    <a:gdLst/>
                    <a:ahLst/>
                    <a:cxnLst>
                      <a:cxn ang="0">
                        <a:pos x="wd2" y="hd2"/>
                      </a:cxn>
                      <a:cxn ang="5400000">
                        <a:pos x="wd2" y="hd2"/>
                      </a:cxn>
                      <a:cxn ang="10800000">
                        <a:pos x="wd2" y="hd2"/>
                      </a:cxn>
                      <a:cxn ang="16200000">
                        <a:pos x="wd2" y="hd2"/>
                      </a:cxn>
                    </a:cxnLst>
                    <a:rect l="0" t="0" r="r" b="b"/>
                    <a:pathLst>
                      <a:path w="21362" h="21362" extrusionOk="0">
                        <a:moveTo>
                          <a:pt x="21005" y="15446"/>
                        </a:moveTo>
                        <a:cubicBezTo>
                          <a:pt x="21481" y="15922"/>
                          <a:pt x="21481" y="16557"/>
                          <a:pt x="21005" y="17034"/>
                        </a:cubicBezTo>
                        <a:cubicBezTo>
                          <a:pt x="17034" y="21005"/>
                          <a:pt x="17034" y="21005"/>
                          <a:pt x="17034" y="21005"/>
                        </a:cubicBezTo>
                        <a:cubicBezTo>
                          <a:pt x="16557" y="21481"/>
                          <a:pt x="15763" y="21481"/>
                          <a:pt x="15446" y="21005"/>
                        </a:cubicBezTo>
                        <a:cubicBezTo>
                          <a:pt x="357" y="5916"/>
                          <a:pt x="357" y="5916"/>
                          <a:pt x="357" y="5916"/>
                        </a:cubicBezTo>
                        <a:cubicBezTo>
                          <a:pt x="-119" y="5440"/>
                          <a:pt x="-119" y="4805"/>
                          <a:pt x="357" y="4328"/>
                        </a:cubicBezTo>
                        <a:cubicBezTo>
                          <a:pt x="4328" y="357"/>
                          <a:pt x="4328" y="357"/>
                          <a:pt x="4328" y="357"/>
                        </a:cubicBezTo>
                        <a:cubicBezTo>
                          <a:pt x="4805" y="-119"/>
                          <a:pt x="5440" y="-119"/>
                          <a:pt x="5916" y="357"/>
                        </a:cubicBezTo>
                        <a:lnTo>
                          <a:pt x="21005" y="1544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70" name="Shape 6059"/>
                  <p:cNvSpPr/>
                  <p:nvPr/>
                </p:nvSpPr>
                <p:spPr>
                  <a:xfrm>
                    <a:off x="9602" y="0"/>
                    <a:ext cx="703957" cy="391128"/>
                  </a:xfrm>
                  <a:custGeom>
                    <a:avLst/>
                    <a:gdLst/>
                    <a:ahLst/>
                    <a:cxnLst>
                      <a:cxn ang="0">
                        <a:pos x="wd2" y="hd2"/>
                      </a:cxn>
                      <a:cxn ang="5400000">
                        <a:pos x="wd2" y="hd2"/>
                      </a:cxn>
                      <a:cxn ang="10800000">
                        <a:pos x="wd2" y="hd2"/>
                      </a:cxn>
                      <a:cxn ang="16200000">
                        <a:pos x="wd2" y="hd2"/>
                      </a:cxn>
                    </a:cxnLst>
                    <a:rect l="0" t="0" r="r" b="b"/>
                    <a:pathLst>
                      <a:path w="21600" h="21600" extrusionOk="0">
                        <a:moveTo>
                          <a:pt x="2222" y="13693"/>
                        </a:moveTo>
                        <a:cubicBezTo>
                          <a:pt x="3506" y="7329"/>
                          <a:pt x="6906" y="2796"/>
                          <a:pt x="10894" y="2796"/>
                        </a:cubicBezTo>
                        <a:cubicBezTo>
                          <a:pt x="16006" y="2796"/>
                          <a:pt x="20128" y="10221"/>
                          <a:pt x="20128" y="19430"/>
                        </a:cubicBezTo>
                        <a:cubicBezTo>
                          <a:pt x="20128" y="20154"/>
                          <a:pt x="20101" y="20877"/>
                          <a:pt x="20048" y="21600"/>
                        </a:cubicBezTo>
                        <a:cubicBezTo>
                          <a:pt x="21600" y="21600"/>
                          <a:pt x="21600" y="21600"/>
                          <a:pt x="21600" y="21600"/>
                        </a:cubicBezTo>
                        <a:cubicBezTo>
                          <a:pt x="21600" y="19334"/>
                          <a:pt x="21600" y="19334"/>
                          <a:pt x="21600" y="19334"/>
                        </a:cubicBezTo>
                        <a:cubicBezTo>
                          <a:pt x="21600" y="12198"/>
                          <a:pt x="21600" y="12198"/>
                          <a:pt x="21600" y="12198"/>
                        </a:cubicBezTo>
                        <a:cubicBezTo>
                          <a:pt x="21600" y="7618"/>
                          <a:pt x="21600" y="7618"/>
                          <a:pt x="21600" y="7618"/>
                        </a:cubicBezTo>
                        <a:cubicBezTo>
                          <a:pt x="21600" y="2796"/>
                          <a:pt x="21600" y="2796"/>
                          <a:pt x="21600" y="2796"/>
                        </a:cubicBezTo>
                        <a:cubicBezTo>
                          <a:pt x="21600" y="1254"/>
                          <a:pt x="20904" y="0"/>
                          <a:pt x="20048" y="0"/>
                        </a:cubicBezTo>
                        <a:cubicBezTo>
                          <a:pt x="1552" y="0"/>
                          <a:pt x="1552" y="0"/>
                          <a:pt x="1552" y="0"/>
                        </a:cubicBezTo>
                        <a:cubicBezTo>
                          <a:pt x="696" y="0"/>
                          <a:pt x="0" y="1254"/>
                          <a:pt x="0" y="2796"/>
                        </a:cubicBezTo>
                        <a:cubicBezTo>
                          <a:pt x="0" y="13693"/>
                          <a:pt x="0" y="13693"/>
                          <a:pt x="0" y="13693"/>
                        </a:cubicBezTo>
                        <a:lnTo>
                          <a:pt x="2222" y="1369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grpSp>
          </p:grpSp>
        </p:grpSp>
        <p:sp>
          <p:nvSpPr>
            <p:cNvPr id="292" name="Rectangle 291">
              <a:extLst>
                <a:ext uri="{C183D7F6-B498-43B3-948B-1728B52AA6E4}">
                  <adec:decorative xmlns="" xmlns:adec="http://schemas.microsoft.com/office/drawing/2017/decorative" val="1"/>
                </a:ext>
              </a:extLst>
            </p:cNvPr>
            <p:cNvSpPr/>
            <p:nvPr/>
          </p:nvSpPr>
          <p:spPr>
            <a:xfrm>
              <a:off x="2684608" y="2211086"/>
              <a:ext cx="8651725" cy="2506953"/>
            </a:xfrm>
            <a:prstGeom prst="rect">
              <a:avLst/>
            </a:prstGeom>
            <a:solidFill>
              <a:schemeClr val="bg1"/>
            </a:solid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3200" dirty="0">
                <a:solidFill>
                  <a:srgbClr val="FFFFFF"/>
                </a:solidFill>
              </a:endParaRPr>
            </a:p>
          </p:txBody>
        </p:sp>
        <p:sp>
          <p:nvSpPr>
            <p:cNvPr id="293" name="TextBox 292">
              <a:extLst>
                <a:ext uri="{C183D7F6-B498-43B3-948B-1728B52AA6E4}">
                  <adec:decorative xmlns="" xmlns:adec="http://schemas.microsoft.com/office/drawing/2017/decorative" val="1"/>
                </a:ext>
              </a:extLst>
            </p:cNvPr>
            <p:cNvSpPr txBox="1"/>
            <p:nvPr/>
          </p:nvSpPr>
          <p:spPr>
            <a:xfrm>
              <a:off x="1266744" y="3183665"/>
              <a:ext cx="1355237" cy="646331"/>
            </a:xfrm>
            <a:prstGeom prst="rect">
              <a:avLst/>
            </a:prstGeom>
            <a:noFill/>
          </p:spPr>
          <p:txBody>
            <a:bodyPr wrap="square" rtlCol="0">
              <a:spAutoFit/>
            </a:bodyPr>
            <a:lstStyle/>
            <a:p>
              <a:pPr algn="r" defTabSz="609585" fontAlgn="base">
                <a:spcBef>
                  <a:spcPct val="0"/>
                </a:spcBef>
                <a:spcAft>
                  <a:spcPct val="0"/>
                </a:spcAft>
              </a:pPr>
              <a:r>
                <a:rPr lang="en-US" b="1" dirty="0">
                  <a:solidFill>
                    <a:srgbClr val="FAA634"/>
                  </a:solidFill>
                  <a:cs typeface="Arial"/>
                </a:rPr>
                <a:t>Platform</a:t>
              </a:r>
              <a:br>
                <a:rPr lang="en-US" b="1" dirty="0">
                  <a:solidFill>
                    <a:srgbClr val="FAA634"/>
                  </a:solidFill>
                  <a:cs typeface="Arial"/>
                </a:rPr>
              </a:br>
              <a:r>
                <a:rPr lang="en-US" b="1" dirty="0">
                  <a:solidFill>
                    <a:srgbClr val="FAA634"/>
                  </a:solidFill>
                  <a:cs typeface="Arial"/>
                </a:rPr>
                <a:t>Services</a:t>
              </a:r>
            </a:p>
          </p:txBody>
        </p:sp>
        <p:cxnSp>
          <p:nvCxnSpPr>
            <p:cNvPr id="294" name="Straight Connector 293">
              <a:extLst>
                <a:ext uri="{C183D7F6-B498-43B3-948B-1728B52AA6E4}">
                  <adec:decorative xmlns="" xmlns:adec="http://schemas.microsoft.com/office/drawing/2017/decorative" val="1"/>
                </a:ext>
              </a:extLst>
            </p:cNvPr>
            <p:cNvCxnSpPr/>
            <p:nvPr/>
          </p:nvCxnSpPr>
          <p:spPr>
            <a:xfrm flipH="1">
              <a:off x="4076905" y="2370112"/>
              <a:ext cx="13430" cy="2179552"/>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C183D7F6-B498-43B3-948B-1728B52AA6E4}">
                  <adec:decorative xmlns="" xmlns:adec="http://schemas.microsoft.com/office/drawing/2017/decorative" val="1"/>
                </a:ext>
              </a:extLst>
            </p:cNvPr>
            <p:cNvCxnSpPr/>
            <p:nvPr/>
          </p:nvCxnSpPr>
          <p:spPr>
            <a:xfrm>
              <a:off x="7186230" y="2370112"/>
              <a:ext cx="0" cy="2179552"/>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C183D7F6-B498-43B3-948B-1728B52AA6E4}">
                  <adec:decorative xmlns="" xmlns:adec="http://schemas.microsoft.com/office/drawing/2017/decorative" val="1"/>
                </a:ext>
              </a:extLst>
            </p:cNvPr>
            <p:cNvCxnSpPr/>
            <p:nvPr/>
          </p:nvCxnSpPr>
          <p:spPr>
            <a:xfrm>
              <a:off x="9552605" y="2370112"/>
              <a:ext cx="0" cy="2179552"/>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grpSp>
          <p:nvGrpSpPr>
            <p:cNvPr id="298" name="Group 297">
              <a:extLst>
                <a:ext uri="{C183D7F6-B498-43B3-948B-1728B52AA6E4}">
                  <adec:decorative xmlns="" xmlns:adec="http://schemas.microsoft.com/office/drawing/2017/decorative" val="1"/>
                </a:ext>
              </a:extLst>
            </p:cNvPr>
            <p:cNvGrpSpPr/>
            <p:nvPr/>
          </p:nvGrpSpPr>
          <p:grpSpPr>
            <a:xfrm>
              <a:off x="2882871" y="2965166"/>
              <a:ext cx="1120769" cy="1466718"/>
              <a:chOff x="1570037" y="1710543"/>
              <a:chExt cx="935825" cy="1138775"/>
            </a:xfrm>
            <a:solidFill>
              <a:schemeClr val="bg1"/>
            </a:solidFill>
          </p:grpSpPr>
          <p:sp>
            <p:nvSpPr>
              <p:cNvPr id="322" name="TextBox 321"/>
              <p:cNvSpPr txBox="1"/>
              <p:nvPr/>
            </p:nvSpPr>
            <p:spPr>
              <a:xfrm>
                <a:off x="1587961" y="2586461"/>
                <a:ext cx="899977" cy="262857"/>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Caching</a:t>
                </a:r>
              </a:p>
            </p:txBody>
          </p:sp>
          <p:sp>
            <p:nvSpPr>
              <p:cNvPr id="323" name="TextBox 322"/>
              <p:cNvSpPr txBox="1"/>
              <p:nvPr/>
            </p:nvSpPr>
            <p:spPr>
              <a:xfrm>
                <a:off x="1570037" y="1710543"/>
                <a:ext cx="935825" cy="262857"/>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Relational</a:t>
                </a:r>
              </a:p>
            </p:txBody>
          </p:sp>
          <p:sp>
            <p:nvSpPr>
              <p:cNvPr id="324" name="TextBox 323"/>
              <p:cNvSpPr txBox="1"/>
              <p:nvPr/>
            </p:nvSpPr>
            <p:spPr>
              <a:xfrm>
                <a:off x="1678618" y="2154937"/>
                <a:ext cx="718663" cy="262857"/>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NoSQL</a:t>
                </a:r>
              </a:p>
            </p:txBody>
          </p:sp>
        </p:grpSp>
        <p:grpSp>
          <p:nvGrpSpPr>
            <p:cNvPr id="299" name="Group 298">
              <a:extLst>
                <a:ext uri="{C183D7F6-B498-43B3-948B-1728B52AA6E4}">
                  <adec:decorative xmlns="" xmlns:adec="http://schemas.microsoft.com/office/drawing/2017/decorative" val="1"/>
                </a:ext>
              </a:extLst>
            </p:cNvPr>
            <p:cNvGrpSpPr/>
            <p:nvPr/>
          </p:nvGrpSpPr>
          <p:grpSpPr>
            <a:xfrm>
              <a:off x="4110661" y="2645424"/>
              <a:ext cx="1331625" cy="1995960"/>
              <a:chOff x="2505012" y="1470335"/>
              <a:chExt cx="1111887" cy="1648978"/>
            </a:xfrm>
            <a:solidFill>
              <a:schemeClr val="bg1"/>
            </a:solidFill>
          </p:grpSpPr>
          <p:sp>
            <p:nvSpPr>
              <p:cNvPr id="318" name="TextBox 317"/>
              <p:cNvSpPr txBox="1"/>
              <p:nvPr/>
            </p:nvSpPr>
            <p:spPr>
              <a:xfrm>
                <a:off x="2505012" y="1470335"/>
                <a:ext cx="1111887" cy="483117"/>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Cluster computing</a:t>
                </a:r>
              </a:p>
            </p:txBody>
          </p:sp>
          <p:sp>
            <p:nvSpPr>
              <p:cNvPr id="319" name="TextBox 318"/>
              <p:cNvSpPr txBox="1"/>
              <p:nvPr/>
            </p:nvSpPr>
            <p:spPr>
              <a:xfrm>
                <a:off x="2592901" y="1936342"/>
                <a:ext cx="928634" cy="279699"/>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Real-time</a:t>
                </a:r>
              </a:p>
            </p:txBody>
          </p:sp>
          <p:sp>
            <p:nvSpPr>
              <p:cNvPr id="320" name="TextBox 319"/>
              <p:cNvSpPr txBox="1"/>
              <p:nvPr/>
            </p:nvSpPr>
            <p:spPr>
              <a:xfrm>
                <a:off x="2552788" y="2636196"/>
                <a:ext cx="1008862" cy="483117"/>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Data workflows</a:t>
                </a:r>
              </a:p>
            </p:txBody>
          </p:sp>
          <p:sp>
            <p:nvSpPr>
              <p:cNvPr id="321" name="TextBox 320"/>
              <p:cNvSpPr txBox="1"/>
              <p:nvPr/>
            </p:nvSpPr>
            <p:spPr>
              <a:xfrm>
                <a:off x="2505065" y="2204938"/>
                <a:ext cx="1075633" cy="483116"/>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Data warehouse</a:t>
                </a:r>
              </a:p>
            </p:txBody>
          </p:sp>
        </p:grpSp>
        <p:grpSp>
          <p:nvGrpSpPr>
            <p:cNvPr id="300" name="Group 299">
              <a:extLst>
                <a:ext uri="{C183D7F6-B498-43B3-948B-1728B52AA6E4}">
                  <adec:decorative xmlns="" xmlns:adec="http://schemas.microsoft.com/office/drawing/2017/decorative" val="1"/>
                </a:ext>
              </a:extLst>
            </p:cNvPr>
            <p:cNvGrpSpPr/>
            <p:nvPr/>
          </p:nvGrpSpPr>
          <p:grpSpPr>
            <a:xfrm>
              <a:off x="5485774" y="2835188"/>
              <a:ext cx="1630475" cy="1814098"/>
              <a:chOff x="3599639" y="1630317"/>
              <a:chExt cx="1361422" cy="1515294"/>
            </a:xfrm>
            <a:solidFill>
              <a:schemeClr val="bg1"/>
            </a:solidFill>
          </p:grpSpPr>
          <p:sp>
            <p:nvSpPr>
              <p:cNvPr id="312" name="TextBox 311"/>
              <p:cNvSpPr txBox="1"/>
              <p:nvPr/>
            </p:nvSpPr>
            <p:spPr>
              <a:xfrm>
                <a:off x="3815883" y="1630317"/>
                <a:ext cx="928934" cy="282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Queuing</a:t>
                </a:r>
              </a:p>
            </p:txBody>
          </p:sp>
          <p:sp>
            <p:nvSpPr>
              <p:cNvPr id="313" name="TextBox 312"/>
              <p:cNvSpPr txBox="1"/>
              <p:nvPr/>
            </p:nvSpPr>
            <p:spPr>
              <a:xfrm>
                <a:off x="3657692" y="1876818"/>
                <a:ext cx="1245316" cy="282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Orchestration</a:t>
                </a:r>
              </a:p>
            </p:txBody>
          </p:sp>
          <p:sp>
            <p:nvSpPr>
              <p:cNvPr id="314" name="TextBox 313"/>
              <p:cNvSpPr txBox="1"/>
              <p:nvPr/>
            </p:nvSpPr>
            <p:spPr>
              <a:xfrm>
                <a:off x="3599639" y="2123319"/>
                <a:ext cx="1361422" cy="282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App Streaming</a:t>
                </a:r>
              </a:p>
            </p:txBody>
          </p:sp>
          <p:sp>
            <p:nvSpPr>
              <p:cNvPr id="315" name="TextBox 314"/>
              <p:cNvSpPr txBox="1"/>
              <p:nvPr/>
            </p:nvSpPr>
            <p:spPr>
              <a:xfrm>
                <a:off x="3689832" y="2369820"/>
                <a:ext cx="1181037" cy="282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Transcoding</a:t>
                </a:r>
              </a:p>
            </p:txBody>
          </p:sp>
          <p:sp>
            <p:nvSpPr>
              <p:cNvPr id="316" name="TextBox 315"/>
              <p:cNvSpPr txBox="1"/>
              <p:nvPr/>
            </p:nvSpPr>
            <p:spPr>
              <a:xfrm>
                <a:off x="3810286" y="2616321"/>
                <a:ext cx="940127" cy="282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Email</a:t>
                </a:r>
              </a:p>
            </p:txBody>
          </p:sp>
          <p:sp>
            <p:nvSpPr>
              <p:cNvPr id="317" name="TextBox 316"/>
              <p:cNvSpPr txBox="1"/>
              <p:nvPr/>
            </p:nvSpPr>
            <p:spPr>
              <a:xfrm>
                <a:off x="3810286" y="2862821"/>
                <a:ext cx="940127" cy="282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Search</a:t>
                </a:r>
              </a:p>
            </p:txBody>
          </p:sp>
        </p:grpSp>
        <p:grpSp>
          <p:nvGrpSpPr>
            <p:cNvPr id="301" name="Group 300">
              <a:extLst>
                <a:ext uri="{C183D7F6-B498-43B3-948B-1728B52AA6E4}">
                  <adec:decorative xmlns="" xmlns:adec="http://schemas.microsoft.com/office/drawing/2017/decorative" val="1"/>
                </a:ext>
              </a:extLst>
            </p:cNvPr>
            <p:cNvGrpSpPr/>
            <p:nvPr/>
          </p:nvGrpSpPr>
          <p:grpSpPr>
            <a:xfrm>
              <a:off x="7371777" y="2843230"/>
              <a:ext cx="2150547" cy="1751687"/>
              <a:chOff x="5218120" y="1629002"/>
              <a:chExt cx="1795674" cy="1424020"/>
            </a:xfrm>
            <a:solidFill>
              <a:schemeClr val="bg1"/>
            </a:solidFill>
          </p:grpSpPr>
          <p:sp>
            <p:nvSpPr>
              <p:cNvPr id="307" name="TextBox 306"/>
              <p:cNvSpPr txBox="1"/>
              <p:nvPr/>
            </p:nvSpPr>
            <p:spPr>
              <a:xfrm>
                <a:off x="5573813" y="1629002"/>
                <a:ext cx="1084289" cy="275225"/>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Containers</a:t>
                </a:r>
              </a:p>
            </p:txBody>
          </p:sp>
          <p:sp>
            <p:nvSpPr>
              <p:cNvPr id="308" name="TextBox 307"/>
              <p:cNvSpPr txBox="1"/>
              <p:nvPr/>
            </p:nvSpPr>
            <p:spPr>
              <a:xfrm>
                <a:off x="5412386" y="1916201"/>
                <a:ext cx="1407141" cy="275225"/>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DevOps tools</a:t>
                </a:r>
              </a:p>
            </p:txBody>
          </p:sp>
          <p:sp>
            <p:nvSpPr>
              <p:cNvPr id="309" name="TextBox 308"/>
              <p:cNvSpPr txBox="1"/>
              <p:nvPr/>
            </p:nvSpPr>
            <p:spPr>
              <a:xfrm>
                <a:off x="5231855" y="2203400"/>
                <a:ext cx="1768206" cy="275225"/>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Resource templates</a:t>
                </a:r>
              </a:p>
            </p:txBody>
          </p:sp>
          <p:sp>
            <p:nvSpPr>
              <p:cNvPr id="310" name="TextBox 309"/>
              <p:cNvSpPr txBox="1"/>
              <p:nvPr/>
            </p:nvSpPr>
            <p:spPr>
              <a:xfrm>
                <a:off x="5404106" y="2490599"/>
                <a:ext cx="1423702" cy="275225"/>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Usage tracking</a:t>
                </a:r>
              </a:p>
            </p:txBody>
          </p:sp>
          <p:sp>
            <p:nvSpPr>
              <p:cNvPr id="311" name="TextBox 310"/>
              <p:cNvSpPr txBox="1"/>
              <p:nvPr/>
            </p:nvSpPr>
            <p:spPr>
              <a:xfrm>
                <a:off x="5218120" y="2777797"/>
                <a:ext cx="1795674" cy="275225"/>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Monitoring and logs</a:t>
                </a:r>
              </a:p>
            </p:txBody>
          </p:sp>
        </p:grpSp>
        <p:grpSp>
          <p:nvGrpSpPr>
            <p:cNvPr id="302" name="Group 301">
              <a:extLst>
                <a:ext uri="{C183D7F6-B498-43B3-948B-1728B52AA6E4}">
                  <adec:decorative xmlns="" xmlns:adec="http://schemas.microsoft.com/office/drawing/2017/decorative" val="1"/>
                </a:ext>
              </a:extLst>
            </p:cNvPr>
            <p:cNvGrpSpPr/>
            <p:nvPr/>
          </p:nvGrpSpPr>
          <p:grpSpPr>
            <a:xfrm>
              <a:off x="9679539" y="2899475"/>
              <a:ext cx="1539556" cy="1608292"/>
              <a:chOff x="7190231" y="1660685"/>
              <a:chExt cx="1285506" cy="1253128"/>
            </a:xfrm>
            <a:solidFill>
              <a:schemeClr val="bg1"/>
            </a:solidFill>
          </p:grpSpPr>
          <p:sp>
            <p:nvSpPr>
              <p:cNvPr id="303" name="TextBox 302"/>
              <p:cNvSpPr txBox="1"/>
              <p:nvPr/>
            </p:nvSpPr>
            <p:spPr>
              <a:xfrm>
                <a:off x="7262828" y="1660685"/>
                <a:ext cx="1140311" cy="263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Identity</a:t>
                </a:r>
              </a:p>
            </p:txBody>
          </p:sp>
          <p:sp>
            <p:nvSpPr>
              <p:cNvPr id="304" name="TextBox 303"/>
              <p:cNvSpPr txBox="1"/>
              <p:nvPr/>
            </p:nvSpPr>
            <p:spPr>
              <a:xfrm>
                <a:off x="7262828" y="1926515"/>
                <a:ext cx="1140311" cy="263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Sync</a:t>
                </a:r>
              </a:p>
            </p:txBody>
          </p:sp>
          <p:sp>
            <p:nvSpPr>
              <p:cNvPr id="305" name="TextBox 304"/>
              <p:cNvSpPr txBox="1"/>
              <p:nvPr/>
            </p:nvSpPr>
            <p:spPr>
              <a:xfrm>
                <a:off x="7262828" y="2192345"/>
                <a:ext cx="1140311" cy="455637"/>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Mobile Analytics</a:t>
                </a:r>
              </a:p>
            </p:txBody>
          </p:sp>
          <p:sp>
            <p:nvSpPr>
              <p:cNvPr id="306" name="TextBox 305"/>
              <p:cNvSpPr txBox="1"/>
              <p:nvPr/>
            </p:nvSpPr>
            <p:spPr>
              <a:xfrm>
                <a:off x="7190231" y="2650023"/>
                <a:ext cx="1285506" cy="263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Notifications</a:t>
                </a:r>
              </a:p>
            </p:txBody>
          </p:sp>
        </p:grpSp>
        <p:cxnSp>
          <p:nvCxnSpPr>
            <p:cNvPr id="295" name="Straight Connector 294">
              <a:extLst>
                <a:ext uri="{C183D7F6-B498-43B3-948B-1728B52AA6E4}">
                  <adec:decorative xmlns="" xmlns:adec="http://schemas.microsoft.com/office/drawing/2017/decorative" val="1"/>
                </a:ext>
              </a:extLst>
            </p:cNvPr>
            <p:cNvCxnSpPr/>
            <p:nvPr/>
          </p:nvCxnSpPr>
          <p:spPr>
            <a:xfrm>
              <a:off x="5508200" y="2370112"/>
              <a:ext cx="0" cy="2179552"/>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pic>
          <p:nvPicPr>
            <p:cNvPr id="325" name="Picture 324">
              <a:extLst>
                <a:ext uri="{C183D7F6-B498-43B3-948B-1728B52AA6E4}">
                  <adec:decorative xmlns=""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49101" y="1459763"/>
              <a:ext cx="592088" cy="564422"/>
            </a:xfrm>
            <a:prstGeom prst="rect">
              <a:avLst/>
            </a:prstGeom>
          </p:spPr>
        </p:pic>
        <p:pic>
          <p:nvPicPr>
            <p:cNvPr id="326" name="Picture 325">
              <a:extLst>
                <a:ext uri="{C183D7F6-B498-43B3-948B-1728B52AA6E4}">
                  <adec:decorative xmlns=""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14247" y="1495716"/>
              <a:ext cx="554374" cy="528470"/>
            </a:xfrm>
            <a:prstGeom prst="rect">
              <a:avLst/>
            </a:prstGeom>
          </p:spPr>
        </p:pic>
        <p:sp>
          <p:nvSpPr>
            <p:cNvPr id="327" name="Rounded Rectangle 326">
              <a:extLst>
                <a:ext uri="{C183D7F6-B498-43B3-948B-1728B52AA6E4}">
                  <adec:decorative xmlns="" xmlns:adec="http://schemas.microsoft.com/office/drawing/2017/decorative" val="1"/>
                </a:ext>
              </a:extLst>
            </p:cNvPr>
            <p:cNvSpPr/>
            <p:nvPr/>
          </p:nvSpPr>
          <p:spPr>
            <a:xfrm>
              <a:off x="4140659" y="5859065"/>
              <a:ext cx="1235460" cy="383490"/>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cs typeface="Helvetica Neue"/>
              </a:endParaRPr>
            </a:p>
          </p:txBody>
        </p:sp>
        <p:sp>
          <p:nvSpPr>
            <p:cNvPr id="328" name="Rounded Rectangle 327">
              <a:extLst>
                <a:ext uri="{C183D7F6-B498-43B3-948B-1728B52AA6E4}">
                  <adec:decorative xmlns="" xmlns:adec="http://schemas.microsoft.com/office/drawing/2017/decorative" val="1"/>
                </a:ext>
              </a:extLst>
            </p:cNvPr>
            <p:cNvSpPr/>
            <p:nvPr/>
          </p:nvSpPr>
          <p:spPr>
            <a:xfrm>
              <a:off x="6254990" y="5883033"/>
              <a:ext cx="1861260" cy="364965"/>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cs typeface="Helvetica Neue"/>
              </a:endParaRPr>
            </a:p>
          </p:txBody>
        </p:sp>
        <p:sp>
          <p:nvSpPr>
            <p:cNvPr id="330" name="Shape 1215">
              <a:extLst>
                <a:ext uri="{C183D7F6-B498-43B3-948B-1728B52AA6E4}">
                  <adec:decorative xmlns="" xmlns:adec="http://schemas.microsoft.com/office/drawing/2017/decorative" val="1"/>
                </a:ext>
              </a:extLst>
            </p:cNvPr>
            <p:cNvSpPr/>
            <p:nvPr/>
          </p:nvSpPr>
          <p:spPr>
            <a:xfrm>
              <a:off x="8736712" y="5892134"/>
              <a:ext cx="323072" cy="307976"/>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solidFill>
              <a:srgbClr val="88A57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1" name="Shape 1216">
              <a:extLst>
                <a:ext uri="{C183D7F6-B498-43B3-948B-1728B52AA6E4}">
                  <adec:decorative xmlns="" xmlns:adec="http://schemas.microsoft.com/office/drawing/2017/decorative" val="1"/>
                </a:ext>
              </a:extLst>
            </p:cNvPr>
            <p:cNvSpPr/>
            <p:nvPr/>
          </p:nvSpPr>
          <p:spPr>
            <a:xfrm>
              <a:off x="8790658" y="5930409"/>
              <a:ext cx="74365" cy="57171"/>
            </a:xfrm>
            <a:custGeom>
              <a:avLst/>
              <a:gdLst/>
              <a:ahLst/>
              <a:cxnLst>
                <a:cxn ang="0">
                  <a:pos x="wd2" y="hd2"/>
                </a:cxn>
                <a:cxn ang="5400000">
                  <a:pos x="wd2" y="hd2"/>
                </a:cxn>
                <a:cxn ang="10800000">
                  <a:pos x="wd2" y="hd2"/>
                </a:cxn>
                <a:cxn ang="16200000">
                  <a:pos x="wd2" y="hd2"/>
                </a:cxn>
              </a:cxnLst>
              <a:rect l="0" t="0"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2" name="Shape 1217">
              <a:extLst>
                <a:ext uri="{C183D7F6-B498-43B3-948B-1728B52AA6E4}">
                  <adec:decorative xmlns="" xmlns:adec="http://schemas.microsoft.com/office/drawing/2017/decorative" val="1"/>
                </a:ext>
              </a:extLst>
            </p:cNvPr>
            <p:cNvSpPr/>
            <p:nvPr/>
          </p:nvSpPr>
          <p:spPr>
            <a:xfrm>
              <a:off x="8770087" y="5992908"/>
              <a:ext cx="59126" cy="50711"/>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3" name="Shape 1218">
              <a:extLst>
                <a:ext uri="{C183D7F6-B498-43B3-948B-1728B52AA6E4}">
                  <adec:decorative xmlns="" xmlns:adec="http://schemas.microsoft.com/office/drawing/2017/decorative" val="1"/>
                </a:ext>
              </a:extLst>
            </p:cNvPr>
            <p:cNvSpPr/>
            <p:nvPr/>
          </p:nvSpPr>
          <p:spPr>
            <a:xfrm>
              <a:off x="8770426" y="6048302"/>
              <a:ext cx="58537" cy="50711"/>
            </a:xfrm>
            <a:custGeom>
              <a:avLst/>
              <a:gdLst/>
              <a:ahLst/>
              <a:cxnLst>
                <a:cxn ang="0">
                  <a:pos x="wd2" y="hd2"/>
                </a:cxn>
                <a:cxn ang="5400000">
                  <a:pos x="wd2" y="hd2"/>
                </a:cxn>
                <a:cxn ang="10800000">
                  <a:pos x="wd2" y="hd2"/>
                </a:cxn>
                <a:cxn ang="16200000">
                  <a:pos x="wd2" y="hd2"/>
                </a:cxn>
              </a:cxnLst>
              <a:rect l="0" t="0"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4" name="Shape 1219">
              <a:extLst>
                <a:ext uri="{C183D7F6-B498-43B3-948B-1728B52AA6E4}">
                  <adec:decorative xmlns="" xmlns:adec="http://schemas.microsoft.com/office/drawing/2017/decorative" val="1"/>
                </a:ext>
              </a:extLst>
            </p:cNvPr>
            <p:cNvSpPr/>
            <p:nvPr/>
          </p:nvSpPr>
          <p:spPr>
            <a:xfrm>
              <a:off x="8790658" y="6104988"/>
              <a:ext cx="70973" cy="56202"/>
            </a:xfrm>
            <a:custGeom>
              <a:avLst/>
              <a:gdLst/>
              <a:ahLst/>
              <a:cxnLst>
                <a:cxn ang="0">
                  <a:pos x="wd2" y="hd2"/>
                </a:cxn>
                <a:cxn ang="5400000">
                  <a:pos x="wd2" y="hd2"/>
                </a:cxn>
                <a:cxn ang="10800000">
                  <a:pos x="wd2" y="hd2"/>
                </a:cxn>
                <a:cxn ang="16200000">
                  <a:pos x="wd2" y="hd2"/>
                </a:cxn>
              </a:cxnLst>
              <a:rect l="0" t="0"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5" name="Shape 1220">
              <a:extLst>
                <a:ext uri="{C183D7F6-B498-43B3-948B-1728B52AA6E4}">
                  <adec:decorative xmlns="" xmlns:adec="http://schemas.microsoft.com/office/drawing/2017/decorative" val="1"/>
                </a:ext>
              </a:extLst>
            </p:cNvPr>
            <p:cNvSpPr/>
            <p:nvPr/>
          </p:nvSpPr>
          <p:spPr>
            <a:xfrm>
              <a:off x="8840636" y="6104988"/>
              <a:ext cx="54647" cy="59593"/>
            </a:xfrm>
            <a:custGeom>
              <a:avLst/>
              <a:gdLst/>
              <a:ahLst/>
              <a:cxnLst>
                <a:cxn ang="0">
                  <a:pos x="wd2" y="hd2"/>
                </a:cxn>
                <a:cxn ang="5400000">
                  <a:pos x="wd2" y="hd2"/>
                </a:cxn>
                <a:cxn ang="10800000">
                  <a:pos x="wd2" y="hd2"/>
                </a:cxn>
                <a:cxn ang="16200000">
                  <a:pos x="wd2" y="hd2"/>
                </a:cxn>
              </a:cxnLst>
              <a:rect l="0" t="0"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6" name="Shape 1221">
              <a:extLst>
                <a:ext uri="{C183D7F6-B498-43B3-948B-1728B52AA6E4}">
                  <adec:decorative xmlns="" xmlns:adec="http://schemas.microsoft.com/office/drawing/2017/decorative" val="1"/>
                </a:ext>
              </a:extLst>
            </p:cNvPr>
            <p:cNvSpPr/>
            <p:nvPr/>
          </p:nvSpPr>
          <p:spPr>
            <a:xfrm>
              <a:off x="8828874" y="6048302"/>
              <a:ext cx="66410" cy="50711"/>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7" name="Shape 1222">
              <a:extLst>
                <a:ext uri="{C183D7F6-B498-43B3-948B-1728B52AA6E4}">
                  <adec:decorative xmlns="" xmlns:adec="http://schemas.microsoft.com/office/drawing/2017/decorative" val="1"/>
                </a:ext>
              </a:extLst>
            </p:cNvPr>
            <p:cNvSpPr/>
            <p:nvPr/>
          </p:nvSpPr>
          <p:spPr>
            <a:xfrm>
              <a:off x="8828874" y="5992908"/>
              <a:ext cx="66410" cy="50711"/>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8" name="Shape 1223">
              <a:extLst>
                <a:ext uri="{C183D7F6-B498-43B3-948B-1728B52AA6E4}">
                  <adec:decorative xmlns="" xmlns:adec="http://schemas.microsoft.com/office/drawing/2017/decorative" val="1"/>
                </a:ext>
              </a:extLst>
            </p:cNvPr>
            <p:cNvSpPr/>
            <p:nvPr/>
          </p:nvSpPr>
          <p:spPr>
            <a:xfrm>
              <a:off x="8842329" y="5929278"/>
              <a:ext cx="52953" cy="58301"/>
            </a:xfrm>
            <a:custGeom>
              <a:avLst/>
              <a:gdLst/>
              <a:ahLst/>
              <a:cxnLst>
                <a:cxn ang="0">
                  <a:pos x="wd2" y="hd2"/>
                </a:cxn>
                <a:cxn ang="5400000">
                  <a:pos x="wd2" y="hd2"/>
                </a:cxn>
                <a:cxn ang="10800000">
                  <a:pos x="wd2" y="hd2"/>
                </a:cxn>
                <a:cxn ang="16200000">
                  <a:pos x="wd2" y="hd2"/>
                </a:cxn>
              </a:cxnLst>
              <a:rect l="0" t="0"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9" name="Shape 1224">
              <a:extLst>
                <a:ext uri="{C183D7F6-B498-43B3-948B-1728B52AA6E4}">
                  <adec:decorative xmlns="" xmlns:adec="http://schemas.microsoft.com/office/drawing/2017/decorative" val="1"/>
                </a:ext>
              </a:extLst>
            </p:cNvPr>
            <p:cNvSpPr/>
            <p:nvPr/>
          </p:nvSpPr>
          <p:spPr>
            <a:xfrm>
              <a:off x="8932320" y="6104988"/>
              <a:ext cx="74262" cy="57332"/>
            </a:xfrm>
            <a:custGeom>
              <a:avLst/>
              <a:gdLst/>
              <a:ahLst/>
              <a:cxnLst>
                <a:cxn ang="0">
                  <a:pos x="wd2" y="hd2"/>
                </a:cxn>
                <a:cxn ang="5400000">
                  <a:pos x="wd2" y="hd2"/>
                </a:cxn>
                <a:cxn ang="10800000">
                  <a:pos x="wd2" y="hd2"/>
                </a:cxn>
                <a:cxn ang="16200000">
                  <a:pos x="wd2" y="hd2"/>
                </a:cxn>
              </a:cxnLst>
              <a:rect l="0" t="0"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0" name="Shape 1225">
              <a:extLst>
                <a:ext uri="{C183D7F6-B498-43B3-948B-1728B52AA6E4}">
                  <adec:decorative xmlns="" xmlns:adec="http://schemas.microsoft.com/office/drawing/2017/decorative" val="1"/>
                </a:ext>
              </a:extLst>
            </p:cNvPr>
            <p:cNvSpPr/>
            <p:nvPr/>
          </p:nvSpPr>
          <p:spPr>
            <a:xfrm>
              <a:off x="8966686" y="6048302"/>
              <a:ext cx="59384" cy="50711"/>
            </a:xfrm>
            <a:custGeom>
              <a:avLst/>
              <a:gdLst/>
              <a:ahLst/>
              <a:cxnLst>
                <a:cxn ang="0">
                  <a:pos x="wd2" y="hd2"/>
                </a:cxn>
                <a:cxn ang="5400000">
                  <a:pos x="wd2" y="hd2"/>
                </a:cxn>
                <a:cxn ang="10800000">
                  <a:pos x="wd2" y="hd2"/>
                </a:cxn>
                <a:cxn ang="16200000">
                  <a:pos x="wd2" y="hd2"/>
                </a:cxn>
              </a:cxnLst>
              <a:rect l="0" t="0"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1" name="Shape 1226">
              <a:extLst>
                <a:ext uri="{C183D7F6-B498-43B3-948B-1728B52AA6E4}">
                  <adec:decorative xmlns="" xmlns:adec="http://schemas.microsoft.com/office/drawing/2017/decorative" val="1"/>
                </a:ext>
              </a:extLst>
            </p:cNvPr>
            <p:cNvSpPr/>
            <p:nvPr/>
          </p:nvSpPr>
          <p:spPr>
            <a:xfrm>
              <a:off x="8967194" y="5992908"/>
              <a:ext cx="58537" cy="50711"/>
            </a:xfrm>
            <a:custGeom>
              <a:avLst/>
              <a:gdLst/>
              <a:ahLst/>
              <a:cxnLst>
                <a:cxn ang="0">
                  <a:pos x="wd2" y="hd2"/>
                </a:cxn>
                <a:cxn ang="5400000">
                  <a:pos x="wd2" y="hd2"/>
                </a:cxn>
                <a:cxn ang="10800000">
                  <a:pos x="wd2" y="hd2"/>
                </a:cxn>
                <a:cxn ang="16200000">
                  <a:pos x="wd2" y="hd2"/>
                </a:cxn>
              </a:cxnLst>
              <a:rect l="0" t="0"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2" name="Shape 1227">
              <a:extLst>
                <a:ext uri="{C183D7F6-B498-43B3-948B-1728B52AA6E4}">
                  <adec:decorative xmlns="" xmlns:adec="http://schemas.microsoft.com/office/drawing/2017/decorative" val="1"/>
                </a:ext>
              </a:extLst>
            </p:cNvPr>
            <p:cNvSpPr/>
            <p:nvPr/>
          </p:nvSpPr>
          <p:spPr>
            <a:xfrm>
              <a:off x="8933506" y="5931539"/>
              <a:ext cx="70912" cy="56040"/>
            </a:xfrm>
            <a:custGeom>
              <a:avLst/>
              <a:gdLst/>
              <a:ahLst/>
              <a:cxnLst>
                <a:cxn ang="0">
                  <a:pos x="wd2" y="hd2"/>
                </a:cxn>
                <a:cxn ang="5400000">
                  <a:pos x="wd2" y="hd2"/>
                </a:cxn>
                <a:cxn ang="10800000">
                  <a:pos x="wd2" y="hd2"/>
                </a:cxn>
                <a:cxn ang="16200000">
                  <a:pos x="wd2" y="hd2"/>
                </a:cxn>
              </a:cxnLst>
              <a:rect l="0" t="0"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3" name="Shape 1228">
              <a:extLst>
                <a:ext uri="{C183D7F6-B498-43B3-948B-1728B52AA6E4}">
                  <adec:decorative xmlns="" xmlns:adec="http://schemas.microsoft.com/office/drawing/2017/decorative" val="1"/>
                </a:ext>
              </a:extLst>
            </p:cNvPr>
            <p:cNvSpPr/>
            <p:nvPr/>
          </p:nvSpPr>
          <p:spPr>
            <a:xfrm>
              <a:off x="8900873" y="5928148"/>
              <a:ext cx="54479" cy="59431"/>
            </a:xfrm>
            <a:custGeom>
              <a:avLst/>
              <a:gdLst/>
              <a:ahLst/>
              <a:cxnLst>
                <a:cxn ang="0">
                  <a:pos x="wd2" y="hd2"/>
                </a:cxn>
                <a:cxn ang="5400000">
                  <a:pos x="wd2" y="hd2"/>
                </a:cxn>
                <a:cxn ang="10800000">
                  <a:pos x="wd2" y="hd2"/>
                </a:cxn>
                <a:cxn ang="16200000">
                  <a:pos x="wd2" y="hd2"/>
                </a:cxn>
              </a:cxnLst>
              <a:rect l="0" t="0"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4" name="Shape 1229">
              <a:extLst>
                <a:ext uri="{C183D7F6-B498-43B3-948B-1728B52AA6E4}">
                  <adec:decorative xmlns="" xmlns:adec="http://schemas.microsoft.com/office/drawing/2017/decorative" val="1"/>
                </a:ext>
              </a:extLst>
            </p:cNvPr>
            <p:cNvSpPr/>
            <p:nvPr/>
          </p:nvSpPr>
          <p:spPr>
            <a:xfrm>
              <a:off x="8900873" y="5992908"/>
              <a:ext cx="66411" cy="50711"/>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5" name="Shape 1230">
              <a:extLst>
                <a:ext uri="{C183D7F6-B498-43B3-948B-1728B52AA6E4}">
                  <adec:decorative xmlns="" xmlns:adec="http://schemas.microsoft.com/office/drawing/2017/decorative" val="1"/>
                </a:ext>
              </a:extLst>
            </p:cNvPr>
            <p:cNvSpPr/>
            <p:nvPr/>
          </p:nvSpPr>
          <p:spPr>
            <a:xfrm>
              <a:off x="8900873" y="6048302"/>
              <a:ext cx="66411" cy="50711"/>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6" name="Shape 1231">
              <a:extLst>
                <a:ext uri="{C183D7F6-B498-43B3-948B-1728B52AA6E4}">
                  <adec:decorative xmlns="" xmlns:adec="http://schemas.microsoft.com/office/drawing/2017/decorative" val="1"/>
                </a:ext>
              </a:extLst>
            </p:cNvPr>
            <p:cNvSpPr/>
            <p:nvPr/>
          </p:nvSpPr>
          <p:spPr>
            <a:xfrm>
              <a:off x="8900873" y="6104988"/>
              <a:ext cx="52858" cy="58786"/>
            </a:xfrm>
            <a:custGeom>
              <a:avLst/>
              <a:gdLst/>
              <a:ahLst/>
              <a:cxnLst>
                <a:cxn ang="0">
                  <a:pos x="wd2" y="hd2"/>
                </a:cxn>
                <a:cxn ang="5400000">
                  <a:pos x="wd2" y="hd2"/>
                </a:cxn>
                <a:cxn ang="10800000">
                  <a:pos x="wd2" y="hd2"/>
                </a:cxn>
                <a:cxn ang="16200000">
                  <a:pos x="wd2" y="hd2"/>
                </a:cxn>
              </a:cxnLst>
              <a:rect l="0" t="0"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7" name="Shape 1232">
              <a:extLst>
                <a:ext uri="{C183D7F6-B498-43B3-948B-1728B52AA6E4}">
                  <adec:decorative xmlns="" xmlns:adec="http://schemas.microsoft.com/office/drawing/2017/decorative" val="1"/>
                </a:ext>
              </a:extLst>
            </p:cNvPr>
            <p:cNvSpPr/>
            <p:nvPr/>
          </p:nvSpPr>
          <p:spPr>
            <a:xfrm>
              <a:off x="8750773" y="5905538"/>
              <a:ext cx="294611" cy="280845"/>
            </a:xfrm>
            <a:custGeom>
              <a:avLst/>
              <a:gdLst/>
              <a:ahLst/>
              <a:cxnLst>
                <a:cxn ang="0">
                  <a:pos x="wd2" y="hd2"/>
                </a:cxn>
                <a:cxn ang="5400000">
                  <a:pos x="wd2" y="hd2"/>
                </a:cxn>
                <a:cxn ang="10800000">
                  <a:pos x="wd2" y="hd2"/>
                </a:cxn>
                <a:cxn ang="16200000">
                  <a:pos x="wd2" y="hd2"/>
                </a:cxn>
              </a:cxnLst>
              <a:rect l="0" t="0"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8" name="Shape 1233">
              <a:extLst>
                <a:ext uri="{C183D7F6-B498-43B3-948B-1728B52AA6E4}">
                  <adec:decorative xmlns="" xmlns:adec="http://schemas.microsoft.com/office/drawing/2017/decorative" val="1"/>
                </a:ext>
              </a:extLst>
            </p:cNvPr>
            <p:cNvSpPr/>
            <p:nvPr/>
          </p:nvSpPr>
          <p:spPr>
            <a:xfrm>
              <a:off x="8773615" y="5902147"/>
              <a:ext cx="104758" cy="95284"/>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9" name="Shape 1234">
              <a:extLst>
                <a:ext uri="{C183D7F6-B498-43B3-948B-1728B52AA6E4}">
                  <adec:decorative xmlns="" xmlns:adec="http://schemas.microsoft.com/office/drawing/2017/decorative" val="1"/>
                </a:ext>
              </a:extLst>
            </p:cNvPr>
            <p:cNvSpPr/>
            <p:nvPr/>
          </p:nvSpPr>
          <p:spPr>
            <a:xfrm>
              <a:off x="8768898" y="5897625"/>
              <a:ext cx="114190" cy="104489"/>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50" name="Shape 1235">
              <a:extLst>
                <a:ext uri="{C183D7F6-B498-43B3-948B-1728B52AA6E4}">
                  <adec:decorative xmlns="" xmlns:adec="http://schemas.microsoft.com/office/drawing/2017/decorative" val="1"/>
                </a:ext>
              </a:extLst>
            </p:cNvPr>
            <p:cNvSpPr/>
            <p:nvPr/>
          </p:nvSpPr>
          <p:spPr>
            <a:xfrm>
              <a:off x="8918462" y="5960932"/>
              <a:ext cx="104758" cy="95284"/>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51" name="Shape 1236">
              <a:extLst>
                <a:ext uri="{C183D7F6-B498-43B3-948B-1728B52AA6E4}">
                  <adec:decorative xmlns="" xmlns:adec="http://schemas.microsoft.com/office/drawing/2017/decorative" val="1"/>
                </a:ext>
              </a:extLst>
            </p:cNvPr>
            <p:cNvSpPr/>
            <p:nvPr/>
          </p:nvSpPr>
          <p:spPr>
            <a:xfrm>
              <a:off x="8913747" y="5956248"/>
              <a:ext cx="114190" cy="104489"/>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52" name="Shape 1237">
              <a:extLst>
                <a:ext uri="{C183D7F6-B498-43B3-948B-1728B52AA6E4}">
                  <adec:decorative xmlns="" xmlns:adec="http://schemas.microsoft.com/office/drawing/2017/decorative" val="1"/>
                </a:ext>
              </a:extLst>
            </p:cNvPr>
            <p:cNvSpPr/>
            <p:nvPr/>
          </p:nvSpPr>
          <p:spPr>
            <a:xfrm>
              <a:off x="8812917" y="6050886"/>
              <a:ext cx="104590" cy="95445"/>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w="3175" cap="flat">
              <a:solidFill>
                <a:srgbClr val="88A57F"/>
              </a:solid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53" name="Shape 1238">
              <a:extLst>
                <a:ext uri="{C183D7F6-B498-43B3-948B-1728B52AA6E4}">
                  <adec:decorative xmlns="" xmlns:adec="http://schemas.microsoft.com/office/drawing/2017/decorative" val="1"/>
                </a:ext>
              </a:extLst>
            </p:cNvPr>
            <p:cNvSpPr/>
            <p:nvPr/>
          </p:nvSpPr>
          <p:spPr>
            <a:xfrm>
              <a:off x="8808203" y="6046364"/>
              <a:ext cx="114190" cy="104489"/>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56" name="TextBox 355">
              <a:extLst>
                <a:ext uri="{C183D7F6-B498-43B3-948B-1728B52AA6E4}">
                  <adec:decorative xmlns="" xmlns:adec="http://schemas.microsoft.com/office/drawing/2017/decorative" val="1"/>
                </a:ext>
              </a:extLst>
            </p:cNvPr>
            <p:cNvSpPr txBox="1"/>
            <p:nvPr/>
          </p:nvSpPr>
          <p:spPr>
            <a:xfrm>
              <a:off x="5548812" y="2253127"/>
              <a:ext cx="1458052" cy="646331"/>
            </a:xfrm>
            <a:prstGeom prst="rect">
              <a:avLst/>
            </a:prstGeom>
            <a:solidFill>
              <a:schemeClr val="bg1"/>
            </a:solidFill>
          </p:spPr>
          <p:txBody>
            <a:bodyPr wrap="square" rtlCol="0">
              <a:spAutoFit/>
            </a:bodyPr>
            <a:lstStyle/>
            <a:p>
              <a:pPr algn="ctr" defTabSz="609585" fontAlgn="base">
                <a:spcBef>
                  <a:spcPct val="0"/>
                </a:spcBef>
                <a:spcAft>
                  <a:spcPct val="0"/>
                </a:spcAft>
              </a:pPr>
              <a:r>
                <a:rPr lang="en-US" b="1" dirty="0">
                  <a:solidFill>
                    <a:srgbClr val="504BAB"/>
                  </a:solidFill>
                  <a:cs typeface="Arial"/>
                </a:rPr>
                <a:t>Application</a:t>
              </a:r>
              <a:r>
                <a:rPr lang="en-US" b="1" dirty="0">
                  <a:solidFill>
                    <a:schemeClr val="accent5"/>
                  </a:solidFill>
                  <a:cs typeface="Arial"/>
                </a:rPr>
                <a:t> </a:t>
              </a:r>
              <a:r>
                <a:rPr lang="en-US" b="1" dirty="0">
                  <a:solidFill>
                    <a:srgbClr val="504BAB"/>
                  </a:solidFill>
                  <a:cs typeface="Arial"/>
                </a:rPr>
                <a:t>services</a:t>
              </a:r>
            </a:p>
          </p:txBody>
        </p:sp>
        <p:sp>
          <p:nvSpPr>
            <p:cNvPr id="359" name="TextBox 358">
              <a:extLst>
                <a:ext uri="{C183D7F6-B498-43B3-948B-1728B52AA6E4}">
                  <adec:decorative xmlns="" xmlns:adec="http://schemas.microsoft.com/office/drawing/2017/decorative" val="1"/>
                </a:ext>
              </a:extLst>
            </p:cNvPr>
            <p:cNvSpPr txBox="1"/>
            <p:nvPr/>
          </p:nvSpPr>
          <p:spPr>
            <a:xfrm>
              <a:off x="9137245" y="4920547"/>
              <a:ext cx="2013994" cy="584775"/>
            </a:xfrm>
            <a:prstGeom prst="rect">
              <a:avLst/>
            </a:prstGeom>
            <a:solidFill>
              <a:schemeClr val="bg1"/>
            </a:solidFill>
          </p:spPr>
          <p:txBody>
            <a:bodyPr wrap="square" rtlCol="0">
              <a:spAutoFit/>
            </a:bodyPr>
            <a:lstStyle/>
            <a:p>
              <a:pPr defTabSz="609585" fontAlgn="base">
                <a:spcBef>
                  <a:spcPct val="0"/>
                </a:spcBef>
                <a:spcAft>
                  <a:spcPct val="0"/>
                </a:spcAft>
              </a:pPr>
              <a:r>
                <a:rPr lang="en-US" sz="1600" dirty="0">
                  <a:solidFill>
                    <a:srgbClr val="636466"/>
                  </a:solidFill>
                  <a:cs typeface="Arial"/>
                </a:rPr>
                <a:t>Storage (object, block, and archive)</a:t>
              </a:r>
            </a:p>
          </p:txBody>
        </p:sp>
        <p:sp>
          <p:nvSpPr>
            <p:cNvPr id="360" name="Rounded Rectangle 359">
              <a:extLst>
                <a:ext uri="{C183D7F6-B498-43B3-948B-1728B52AA6E4}">
                  <adec:decorative xmlns="" xmlns:adec="http://schemas.microsoft.com/office/drawing/2017/decorative" val="1"/>
                </a:ext>
              </a:extLst>
            </p:cNvPr>
            <p:cNvSpPr/>
            <p:nvPr/>
          </p:nvSpPr>
          <p:spPr>
            <a:xfrm>
              <a:off x="3246790" y="4938985"/>
              <a:ext cx="759415" cy="57332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361" name="Picture 2">
              <a:extLst>
                <a:ext uri="{C183D7F6-B498-43B3-948B-1728B52AA6E4}">
                  <adec:decorative xmlns=""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1830" y="4973405"/>
              <a:ext cx="519240" cy="494978"/>
            </a:xfrm>
            <a:prstGeom prst="rect">
              <a:avLst/>
            </a:prstGeom>
            <a:noFill/>
            <a:extLst>
              <a:ext uri="{909E8E84-426E-40DD-AFC4-6F175D3DCCD1}">
                <a14:hiddenFill xmlns:a14="http://schemas.microsoft.com/office/drawing/2010/main">
                  <a:solidFill>
                    <a:srgbClr val="FFFFFF"/>
                  </a:solidFill>
                </a14:hiddenFill>
              </a:ext>
            </a:extLst>
          </p:spPr>
        </p:pic>
        <p:sp>
          <p:nvSpPr>
            <p:cNvPr id="362" name="Rounded Rectangle 361">
              <a:extLst>
                <a:ext uri="{C183D7F6-B498-43B3-948B-1728B52AA6E4}">
                  <adec:decorative xmlns="" xmlns:adec="http://schemas.microsoft.com/office/drawing/2017/decorative" val="1"/>
                </a:ext>
              </a:extLst>
            </p:cNvPr>
            <p:cNvSpPr/>
            <p:nvPr/>
          </p:nvSpPr>
          <p:spPr>
            <a:xfrm>
              <a:off x="6105315" y="4927183"/>
              <a:ext cx="759415" cy="57332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363" name="Picture 4">
              <a:extLst>
                <a:ext uri="{C183D7F6-B498-43B3-948B-1728B52AA6E4}">
                  <adec:decorative xmlns=""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5093" y="4980735"/>
              <a:ext cx="511550" cy="487647"/>
            </a:xfrm>
            <a:prstGeom prst="rect">
              <a:avLst/>
            </a:prstGeom>
            <a:noFill/>
            <a:extLst>
              <a:ext uri="{909E8E84-426E-40DD-AFC4-6F175D3DCCD1}">
                <a14:hiddenFill xmlns:a14="http://schemas.microsoft.com/office/drawing/2010/main">
                  <a:solidFill>
                    <a:srgbClr val="FFFFFF"/>
                  </a:solidFill>
                </a14:hiddenFill>
              </a:ext>
            </a:extLst>
          </p:spPr>
        </p:pic>
        <p:sp>
          <p:nvSpPr>
            <p:cNvPr id="364" name="Rounded Rectangle 363">
              <a:extLst>
                <a:ext uri="{C183D7F6-B498-43B3-948B-1728B52AA6E4}">
                  <adec:decorative xmlns="" xmlns:adec="http://schemas.microsoft.com/office/drawing/2017/decorative" val="1"/>
                </a:ext>
              </a:extLst>
            </p:cNvPr>
            <p:cNvSpPr/>
            <p:nvPr/>
          </p:nvSpPr>
          <p:spPr>
            <a:xfrm>
              <a:off x="8392362" y="4913032"/>
              <a:ext cx="759415" cy="57332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365" name="Picture 6">
              <a:extLst>
                <a:ext uri="{C183D7F6-B498-43B3-948B-1728B52AA6E4}">
                  <adec:decorative xmlns=""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26640" y="4949923"/>
              <a:ext cx="529924" cy="505163"/>
            </a:xfrm>
            <a:prstGeom prst="rect">
              <a:avLst/>
            </a:prstGeom>
            <a:noFill/>
            <a:extLst>
              <a:ext uri="{909E8E84-426E-40DD-AFC4-6F175D3DCCD1}">
                <a14:hiddenFill xmlns:a14="http://schemas.microsoft.com/office/drawing/2010/main">
                  <a:solidFill>
                    <a:srgbClr val="FFFFFF"/>
                  </a:solidFill>
                </a14:hiddenFill>
              </a:ext>
            </a:extLst>
          </p:spPr>
        </p:pic>
        <p:sp>
          <p:nvSpPr>
            <p:cNvPr id="366" name="Rectangle 365">
              <a:extLst>
                <a:ext uri="{FF2B5EF4-FFF2-40B4-BE49-F238E27FC236}">
                  <a16:creationId xmlns="" xmlns:a16="http://schemas.microsoft.com/office/drawing/2014/main" id="{3C53E359-A416-7444-9EBB-D1CE4F3793C8}"/>
                </a:ext>
                <a:ext uri="{C183D7F6-B498-43B3-948B-1728B52AA6E4}">
                  <adec:decorative xmlns="" xmlns:adec="http://schemas.microsoft.com/office/drawing/2017/decorative" val="1"/>
                </a:ext>
              </a:extLst>
            </p:cNvPr>
            <p:cNvSpPr/>
            <p:nvPr/>
          </p:nvSpPr>
          <p:spPr>
            <a:xfrm>
              <a:off x="1106873" y="4812838"/>
              <a:ext cx="10359580" cy="8312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5" name="TextBox 354">
              <a:extLst>
                <a:ext uri="{C183D7F6-B498-43B3-948B-1728B52AA6E4}">
                  <adec:decorative xmlns="" xmlns:adec="http://schemas.microsoft.com/office/drawing/2017/decorative" val="1"/>
                </a:ext>
              </a:extLst>
            </p:cNvPr>
            <p:cNvSpPr txBox="1"/>
            <p:nvPr/>
          </p:nvSpPr>
          <p:spPr>
            <a:xfrm>
              <a:off x="4253376" y="2253121"/>
              <a:ext cx="1202767" cy="646331"/>
            </a:xfrm>
            <a:prstGeom prst="rect">
              <a:avLst/>
            </a:prstGeom>
            <a:solidFill>
              <a:schemeClr val="bg1"/>
            </a:solidFill>
          </p:spPr>
          <p:txBody>
            <a:bodyPr wrap="square" rtlCol="0">
              <a:spAutoFit/>
            </a:bodyPr>
            <a:lstStyle/>
            <a:p>
              <a:pPr algn="ctr" defTabSz="609585" fontAlgn="base">
                <a:spcBef>
                  <a:spcPct val="0"/>
                </a:spcBef>
                <a:spcAft>
                  <a:spcPct val="0"/>
                </a:spcAft>
              </a:pPr>
              <a:r>
                <a:rPr lang="en-US" b="1" dirty="0">
                  <a:solidFill>
                    <a:srgbClr val="504BAB"/>
                  </a:solidFill>
                  <a:cs typeface="Arial"/>
                </a:rPr>
                <a:t>Analytics</a:t>
              </a:r>
            </a:p>
          </p:txBody>
        </p:sp>
        <p:sp>
          <p:nvSpPr>
            <p:cNvPr id="357" name="TextBox 356">
              <a:extLst>
                <a:ext uri="{C183D7F6-B498-43B3-948B-1728B52AA6E4}">
                  <adec:decorative xmlns="" xmlns:adec="http://schemas.microsoft.com/office/drawing/2017/decorative" val="1"/>
                </a:ext>
              </a:extLst>
            </p:cNvPr>
            <p:cNvSpPr txBox="1"/>
            <p:nvPr/>
          </p:nvSpPr>
          <p:spPr>
            <a:xfrm>
              <a:off x="7313536" y="2253127"/>
              <a:ext cx="2212226" cy="646331"/>
            </a:xfrm>
            <a:prstGeom prst="rect">
              <a:avLst/>
            </a:prstGeom>
            <a:solidFill>
              <a:schemeClr val="bg1"/>
            </a:solidFill>
          </p:spPr>
          <p:txBody>
            <a:bodyPr wrap="square" rtlCol="0">
              <a:spAutoFit/>
            </a:bodyPr>
            <a:lstStyle/>
            <a:p>
              <a:pPr algn="ctr" defTabSz="609585" fontAlgn="base">
                <a:spcBef>
                  <a:spcPct val="0"/>
                </a:spcBef>
                <a:spcAft>
                  <a:spcPct val="0"/>
                </a:spcAft>
              </a:pPr>
              <a:r>
                <a:rPr lang="en-US" b="1" dirty="0">
                  <a:solidFill>
                    <a:srgbClr val="504BAB"/>
                  </a:solidFill>
                  <a:cs typeface="Arial"/>
                </a:rPr>
                <a:t>Deployment</a:t>
              </a:r>
              <a:r>
                <a:rPr lang="en-US" b="1" dirty="0">
                  <a:solidFill>
                    <a:schemeClr val="accent5"/>
                  </a:solidFill>
                  <a:cs typeface="Arial"/>
                </a:rPr>
                <a:t> </a:t>
              </a:r>
              <a:r>
                <a:rPr lang="en-US" b="1" dirty="0">
                  <a:solidFill>
                    <a:srgbClr val="504BAB"/>
                  </a:solidFill>
                  <a:cs typeface="Arial"/>
                </a:rPr>
                <a:t>and management</a:t>
              </a:r>
            </a:p>
          </p:txBody>
        </p:sp>
        <p:sp>
          <p:nvSpPr>
            <p:cNvPr id="358" name="TextBox 357">
              <a:extLst>
                <a:ext uri="{C183D7F6-B498-43B3-948B-1728B52AA6E4}">
                  <adec:decorative xmlns="" xmlns:adec="http://schemas.microsoft.com/office/drawing/2017/decorative" val="1"/>
                </a:ext>
              </a:extLst>
            </p:cNvPr>
            <p:cNvSpPr txBox="1"/>
            <p:nvPr/>
          </p:nvSpPr>
          <p:spPr>
            <a:xfrm>
              <a:off x="9741171" y="2253126"/>
              <a:ext cx="1514616" cy="646331"/>
            </a:xfrm>
            <a:prstGeom prst="rect">
              <a:avLst/>
            </a:prstGeom>
            <a:solidFill>
              <a:schemeClr val="bg1"/>
            </a:solidFill>
          </p:spPr>
          <p:txBody>
            <a:bodyPr wrap="square" rtlCol="0">
              <a:spAutoFit/>
            </a:bodyPr>
            <a:lstStyle/>
            <a:p>
              <a:pPr algn="ctr" defTabSz="609585" fontAlgn="base">
                <a:spcBef>
                  <a:spcPct val="0"/>
                </a:spcBef>
                <a:spcAft>
                  <a:spcPct val="0"/>
                </a:spcAft>
              </a:pPr>
              <a:r>
                <a:rPr lang="en-US" b="1" dirty="0">
                  <a:solidFill>
                    <a:srgbClr val="504BAB"/>
                  </a:solidFill>
                  <a:cs typeface="Arial"/>
                </a:rPr>
                <a:t>Mobile Services</a:t>
              </a:r>
            </a:p>
          </p:txBody>
        </p:sp>
        <p:sp>
          <p:nvSpPr>
            <p:cNvPr id="354" name="TextBox 353">
              <a:extLst>
                <a:ext uri="{C183D7F6-B498-43B3-948B-1728B52AA6E4}">
                  <adec:decorative xmlns="" xmlns:adec="http://schemas.microsoft.com/office/drawing/2017/decorative" val="1"/>
                </a:ext>
              </a:extLst>
            </p:cNvPr>
            <p:cNvSpPr txBox="1"/>
            <p:nvPr/>
          </p:nvSpPr>
          <p:spPr>
            <a:xfrm>
              <a:off x="2760335" y="2253129"/>
              <a:ext cx="1403736" cy="369332"/>
            </a:xfrm>
            <a:prstGeom prst="rect">
              <a:avLst/>
            </a:prstGeom>
            <a:solidFill>
              <a:schemeClr val="bg1"/>
            </a:solidFill>
          </p:spPr>
          <p:txBody>
            <a:bodyPr wrap="square" rtlCol="0">
              <a:spAutoFit/>
            </a:bodyPr>
            <a:lstStyle/>
            <a:p>
              <a:pPr algn="ctr" defTabSz="609585" fontAlgn="base">
                <a:spcBef>
                  <a:spcPct val="0"/>
                </a:spcBef>
                <a:spcAft>
                  <a:spcPct val="0"/>
                </a:spcAft>
              </a:pPr>
              <a:r>
                <a:rPr lang="en-US" b="1" dirty="0">
                  <a:solidFill>
                    <a:srgbClr val="504BAB"/>
                  </a:solidFill>
                  <a:cs typeface="Arial"/>
                </a:rPr>
                <a:t>Databases</a:t>
              </a:r>
            </a:p>
          </p:txBody>
        </p:sp>
      </p:grpSp>
    </p:spTree>
    <p:custDataLst>
      <p:tags r:id="rId1"/>
    </p:custDataLst>
    <p:extLst>
      <p:ext uri="{BB962C8B-B14F-4D97-AF65-F5344CB8AC3E}">
        <p14:creationId xmlns:p14="http://schemas.microsoft.com/office/powerpoint/2010/main" val="3894434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105DDA38-6914-D99C-28ED-4F4679FF8CD0}"/>
              </a:ext>
            </a:extLst>
          </p:cNvPr>
          <p:cNvSpPr>
            <a:spLocks noGrp="1"/>
          </p:cNvSpPr>
          <p:nvPr>
            <p:ph type="sldNum" sz="quarter" idx="20"/>
          </p:nvPr>
        </p:nvSpPr>
        <p:spPr/>
        <p:txBody>
          <a:bodyPr/>
          <a:lstStyle/>
          <a:p>
            <a:fld id="{930176A1-BCF0-4712-97A6-6B495F55390B}" type="slidenum">
              <a:rPr lang="en-US" smtClean="0"/>
              <a:t>16</a:t>
            </a:fld>
            <a:endParaRPr lang="en-US"/>
          </a:p>
        </p:txBody>
      </p:sp>
      <p:sp>
        <p:nvSpPr>
          <p:cNvPr id="4" name="Title 3"/>
          <p:cNvSpPr>
            <a:spLocks noGrp="1"/>
          </p:cNvSpPr>
          <p:nvPr>
            <p:ph type="title"/>
          </p:nvPr>
        </p:nvSpPr>
        <p:spPr/>
        <p:txBody>
          <a:bodyPr/>
          <a:lstStyle/>
          <a:p>
            <a:r>
              <a:rPr lang="en-US" dirty="0">
                <a:latin typeface="+mj-lt"/>
              </a:rPr>
              <a:t>AWS categories of services</a:t>
            </a:r>
          </a:p>
        </p:txBody>
      </p:sp>
      <p:grpSp>
        <p:nvGrpSpPr>
          <p:cNvPr id="5" name="Group 4" descr="Slide has 23 icons on it, each representing an AWS category of service. Of these 23 only 8 are highlighted: compute, cost management, database, management and governance, migration and transfer, networking and content delivery, secuirty, identity, and compliance, and storage.">
            <a:extLst>
              <a:ext uri="{FF2B5EF4-FFF2-40B4-BE49-F238E27FC236}">
                <a16:creationId xmlns="" xmlns:a16="http://schemas.microsoft.com/office/drawing/2014/main" id="{7434DD40-B144-0D27-539F-1DF2E5416FEA}"/>
              </a:ext>
            </a:extLst>
          </p:cNvPr>
          <p:cNvGrpSpPr/>
          <p:nvPr/>
        </p:nvGrpSpPr>
        <p:grpSpPr>
          <a:xfrm>
            <a:off x="227812" y="1218195"/>
            <a:ext cx="11707158" cy="5138155"/>
            <a:chOff x="227812" y="1218195"/>
            <a:chExt cx="11707158" cy="5138155"/>
          </a:xfrm>
        </p:grpSpPr>
        <p:pic>
          <p:nvPicPr>
            <p:cNvPr id="28" name="Graphic 27">
              <a:extLst>
                <a:ext uri="{FF2B5EF4-FFF2-40B4-BE49-F238E27FC236}">
                  <a16:creationId xmlns="" xmlns:a16="http://schemas.microsoft.com/office/drawing/2014/main" id="{8A07F3F7-4AF9-495E-9351-928106FFF99D}"/>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872471" y="5111309"/>
              <a:ext cx="726853" cy="708032"/>
            </a:xfrm>
            <a:prstGeom prst="rect">
              <a:avLst/>
            </a:prstGeom>
          </p:spPr>
        </p:pic>
        <p:sp>
          <p:nvSpPr>
            <p:cNvPr id="29" name="TextBox 28">
              <a:extLst>
                <a:ext uri="{FF2B5EF4-FFF2-40B4-BE49-F238E27FC236}">
                  <a16:creationId xmlns="" xmlns:a16="http://schemas.microsoft.com/office/drawing/2014/main" id="{AE61170E-1A90-4B43-A277-51B2E3D6CBA5}"/>
                </a:ext>
                <a:ext uri="{C183D7F6-B498-43B3-948B-1728B52AA6E4}">
                  <adec:decorative xmlns="" xmlns:adec="http://schemas.microsoft.com/office/drawing/2017/decorative" val="1"/>
                </a:ext>
              </a:extLst>
            </p:cNvPr>
            <p:cNvSpPr txBox="1"/>
            <p:nvPr/>
          </p:nvSpPr>
          <p:spPr>
            <a:xfrm>
              <a:off x="369268" y="5780987"/>
              <a:ext cx="1733259" cy="565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Networking </a:t>
              </a:r>
              <a:r>
                <a:rPr lang="en-US" sz="1600" dirty="0">
                  <a:solidFill>
                    <a:srgbClr val="000000"/>
                  </a:solidFill>
                  <a:ea typeface="Amazon Ember Light" panose="020B0403020204020204" pitchFamily="34" charset="0"/>
                  <a:cs typeface="Amazon Ember Light" panose="020B0403020204020204" pitchFamily="34" charset="0"/>
                </a:rPr>
                <a:t>and</a:t>
              </a:r>
              <a:endPar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Content Delivery</a:t>
              </a:r>
            </a:p>
          </p:txBody>
        </p:sp>
        <p:sp>
          <p:nvSpPr>
            <p:cNvPr id="33" name="TextBox 32">
              <a:extLst>
                <a:ext uri="{FF2B5EF4-FFF2-40B4-BE49-F238E27FC236}">
                  <a16:creationId xmlns="" xmlns:a16="http://schemas.microsoft.com/office/drawing/2014/main" id="{DC1DF143-2940-4413-AF10-AFE41270FFD9}"/>
                </a:ext>
                <a:ext uri="{C183D7F6-B498-43B3-948B-1728B52AA6E4}">
                  <adec:decorative xmlns="" xmlns:adec="http://schemas.microsoft.com/office/drawing/2017/decorative" val="1"/>
                </a:ext>
              </a:extLst>
            </p:cNvPr>
            <p:cNvSpPr txBox="1"/>
            <p:nvPr/>
          </p:nvSpPr>
          <p:spPr>
            <a:xfrm>
              <a:off x="10520566" y="4472377"/>
              <a:ext cx="812635" cy="32768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Mobile</a:t>
              </a:r>
            </a:p>
          </p:txBody>
        </p:sp>
        <p:pic>
          <p:nvPicPr>
            <p:cNvPr id="40" name="Graphic 39">
              <a:extLst>
                <a:ext uri="{FF2B5EF4-FFF2-40B4-BE49-F238E27FC236}">
                  <a16:creationId xmlns="" xmlns:a16="http://schemas.microsoft.com/office/drawing/2014/main" id="{8C0FABC2-4238-43BD-9506-86B5F95FA792}"/>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563457" y="3795954"/>
              <a:ext cx="726853" cy="708032"/>
            </a:xfrm>
            <a:prstGeom prst="rect">
              <a:avLst/>
            </a:prstGeom>
          </p:spPr>
        </p:pic>
        <p:sp>
          <p:nvSpPr>
            <p:cNvPr id="34" name="TextBox 33">
              <a:extLst>
                <a:ext uri="{FF2B5EF4-FFF2-40B4-BE49-F238E27FC236}">
                  <a16:creationId xmlns="" xmlns:a16="http://schemas.microsoft.com/office/drawing/2014/main" id="{66C24973-FB36-4CB7-913E-55FE5E2EA952}"/>
                </a:ext>
                <a:ext uri="{C183D7F6-B498-43B3-948B-1728B52AA6E4}">
                  <adec:decorative xmlns="" xmlns:adec="http://schemas.microsoft.com/office/drawing/2017/decorative" val="1"/>
                </a:ext>
              </a:extLst>
            </p:cNvPr>
            <p:cNvSpPr txBox="1"/>
            <p:nvPr/>
          </p:nvSpPr>
          <p:spPr>
            <a:xfrm>
              <a:off x="713308" y="4459977"/>
              <a:ext cx="1045180" cy="565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Internet </a:t>
              </a:r>
              <a:b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of Things</a:t>
              </a:r>
            </a:p>
          </p:txBody>
        </p:sp>
        <p:pic>
          <p:nvPicPr>
            <p:cNvPr id="41" name="Graphic 40">
              <a:extLst>
                <a:ext uri="{FF2B5EF4-FFF2-40B4-BE49-F238E27FC236}">
                  <a16:creationId xmlns="" xmlns:a16="http://schemas.microsoft.com/office/drawing/2014/main" id="{9CCE4B49-9479-4457-91A8-35E93ACA2973}"/>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872471" y="3795954"/>
              <a:ext cx="726853" cy="708032"/>
            </a:xfrm>
            <a:prstGeom prst="rect">
              <a:avLst/>
            </a:prstGeom>
          </p:spPr>
        </p:pic>
        <p:pic>
          <p:nvPicPr>
            <p:cNvPr id="22" name="Graphic 21">
              <a:extLst>
                <a:ext uri="{FF2B5EF4-FFF2-40B4-BE49-F238E27FC236}">
                  <a16:creationId xmlns="" xmlns:a16="http://schemas.microsoft.com/office/drawing/2014/main" id="{5ACF59DB-8F9A-48FE-B180-E14F8F83A73B}"/>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10563457" y="1226282"/>
              <a:ext cx="726853" cy="708032"/>
            </a:xfrm>
            <a:prstGeom prst="rect">
              <a:avLst/>
            </a:prstGeom>
          </p:spPr>
        </p:pic>
        <p:sp>
          <p:nvSpPr>
            <p:cNvPr id="23" name="TextBox 22">
              <a:extLst>
                <a:ext uri="{FF2B5EF4-FFF2-40B4-BE49-F238E27FC236}">
                  <a16:creationId xmlns="" xmlns:a16="http://schemas.microsoft.com/office/drawing/2014/main" id="{970CF5FF-F040-48FF-A950-76231EAFDD24}"/>
                </a:ext>
                <a:ext uri="{C183D7F6-B498-43B3-948B-1728B52AA6E4}">
                  <adec:decorative xmlns="" xmlns:adec="http://schemas.microsoft.com/office/drawing/2017/decorative" val="1"/>
                </a:ext>
              </a:extLst>
            </p:cNvPr>
            <p:cNvSpPr txBox="1"/>
            <p:nvPr/>
          </p:nvSpPr>
          <p:spPr>
            <a:xfrm>
              <a:off x="10410665" y="1892293"/>
              <a:ext cx="1032438" cy="32768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Compute</a:t>
              </a:r>
            </a:p>
          </p:txBody>
        </p:sp>
        <p:pic>
          <p:nvPicPr>
            <p:cNvPr id="30" name="Graphic 29">
              <a:extLst>
                <a:ext uri="{FF2B5EF4-FFF2-40B4-BE49-F238E27FC236}">
                  <a16:creationId xmlns="" xmlns:a16="http://schemas.microsoft.com/office/drawing/2014/main" id="{BFF91D77-2C34-442A-9CCF-659E2B57C602}"/>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872471" y="1226282"/>
              <a:ext cx="726853" cy="708032"/>
            </a:xfrm>
            <a:prstGeom prst="rect">
              <a:avLst/>
            </a:prstGeom>
          </p:spPr>
        </p:pic>
        <p:sp>
          <p:nvSpPr>
            <p:cNvPr id="31" name="TextBox 30">
              <a:extLst>
                <a:ext uri="{FF2B5EF4-FFF2-40B4-BE49-F238E27FC236}">
                  <a16:creationId xmlns="" xmlns:a16="http://schemas.microsoft.com/office/drawing/2014/main" id="{CD480D35-9445-4C6E-971C-0B6FF27446BE}"/>
                </a:ext>
                <a:ext uri="{C183D7F6-B498-43B3-948B-1728B52AA6E4}">
                  <adec:decorative xmlns="" xmlns:adec="http://schemas.microsoft.com/office/drawing/2017/decorative" val="1"/>
                </a:ext>
              </a:extLst>
            </p:cNvPr>
            <p:cNvSpPr txBox="1"/>
            <p:nvPr/>
          </p:nvSpPr>
          <p:spPr>
            <a:xfrm>
              <a:off x="729236" y="1895241"/>
              <a:ext cx="1013325" cy="32768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Analytics</a:t>
              </a:r>
            </a:p>
          </p:txBody>
        </p:sp>
        <p:sp>
          <p:nvSpPr>
            <p:cNvPr id="36" name="TextBox 35">
              <a:extLst>
                <a:ext uri="{FF2B5EF4-FFF2-40B4-BE49-F238E27FC236}">
                  <a16:creationId xmlns="" xmlns:a16="http://schemas.microsoft.com/office/drawing/2014/main" id="{DB1B3266-2555-43EB-AC7A-9550108148FA}"/>
                </a:ext>
                <a:ext uri="{C183D7F6-B498-43B3-948B-1728B52AA6E4}">
                  <adec:decorative xmlns="" xmlns:adec="http://schemas.microsoft.com/office/drawing/2017/decorative" val="1"/>
                </a:ext>
              </a:extLst>
            </p:cNvPr>
            <p:cNvSpPr txBox="1"/>
            <p:nvPr/>
          </p:nvSpPr>
          <p:spPr>
            <a:xfrm>
              <a:off x="3880089" y="4478092"/>
              <a:ext cx="1857497" cy="565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Management and </a:t>
              </a:r>
              <a:b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Governance</a:t>
              </a:r>
            </a:p>
          </p:txBody>
        </p:sp>
        <p:pic>
          <p:nvPicPr>
            <p:cNvPr id="46" name="Graphic 45">
              <a:extLst>
                <a:ext uri="{FF2B5EF4-FFF2-40B4-BE49-F238E27FC236}">
                  <a16:creationId xmlns="" xmlns:a16="http://schemas.microsoft.com/office/drawing/2014/main" id="{B4E14D40-B48E-4CC2-8499-58B2477D85D8}"/>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4445410" y="3795954"/>
              <a:ext cx="726853" cy="708032"/>
            </a:xfrm>
            <a:prstGeom prst="rect">
              <a:avLst/>
            </a:prstGeom>
          </p:spPr>
        </p:pic>
        <p:pic>
          <p:nvPicPr>
            <p:cNvPr id="24" name="Graphic 23">
              <a:extLst>
                <a:ext uri="{FF2B5EF4-FFF2-40B4-BE49-F238E27FC236}">
                  <a16:creationId xmlns="" xmlns:a16="http://schemas.microsoft.com/office/drawing/2014/main" id="{E356DDF8-6319-4787-AA90-C7EEA0097514}"/>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8705020" y="5111309"/>
              <a:ext cx="726853" cy="708032"/>
            </a:xfrm>
            <a:prstGeom prst="rect">
              <a:avLst/>
            </a:prstGeom>
          </p:spPr>
        </p:pic>
        <p:sp>
          <p:nvSpPr>
            <p:cNvPr id="25" name="TextBox 24">
              <a:extLst>
                <a:ext uri="{FF2B5EF4-FFF2-40B4-BE49-F238E27FC236}">
                  <a16:creationId xmlns="" xmlns:a16="http://schemas.microsoft.com/office/drawing/2014/main" id="{F8897D01-9B02-4480-A482-C607893138B6}"/>
                </a:ext>
                <a:ext uri="{C183D7F6-B498-43B3-948B-1728B52AA6E4}">
                  <adec:decorative xmlns="" xmlns:adec="http://schemas.microsoft.com/office/drawing/2017/decorative" val="1"/>
                </a:ext>
              </a:extLst>
            </p:cNvPr>
            <p:cNvSpPr txBox="1"/>
            <p:nvPr/>
          </p:nvSpPr>
          <p:spPr>
            <a:xfrm>
              <a:off x="8615939" y="5783259"/>
              <a:ext cx="905016" cy="32768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Storage</a:t>
              </a:r>
            </a:p>
          </p:txBody>
        </p:sp>
        <p:sp>
          <p:nvSpPr>
            <p:cNvPr id="35" name="TextBox 34">
              <a:extLst>
                <a:ext uri="{FF2B5EF4-FFF2-40B4-BE49-F238E27FC236}">
                  <a16:creationId xmlns="" xmlns:a16="http://schemas.microsoft.com/office/drawing/2014/main" id="{6CB940ED-E182-4845-AE19-8960602EE7FD}"/>
                </a:ext>
                <a:ext uri="{C183D7F6-B498-43B3-948B-1728B52AA6E4}">
                  <adec:decorative xmlns="" xmlns:adec="http://schemas.microsoft.com/office/drawing/2017/decorative" val="1"/>
                </a:ext>
              </a:extLst>
            </p:cNvPr>
            <p:cNvSpPr txBox="1"/>
            <p:nvPr/>
          </p:nvSpPr>
          <p:spPr>
            <a:xfrm>
              <a:off x="6049220" y="3124162"/>
              <a:ext cx="1675920" cy="32768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Developer Tools</a:t>
              </a:r>
            </a:p>
          </p:txBody>
        </p:sp>
        <p:pic>
          <p:nvPicPr>
            <p:cNvPr id="45" name="Graphic 44">
              <a:extLst>
                <a:ext uri="{FF2B5EF4-FFF2-40B4-BE49-F238E27FC236}">
                  <a16:creationId xmlns="" xmlns:a16="http://schemas.microsoft.com/office/drawing/2014/main" id="{693F8DC6-C582-4941-9AD2-3F30DCEEBBC6}"/>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6523753" y="2450078"/>
              <a:ext cx="726853" cy="708032"/>
            </a:xfrm>
            <a:prstGeom prst="rect">
              <a:avLst/>
            </a:prstGeom>
          </p:spPr>
        </p:pic>
        <p:sp>
          <p:nvSpPr>
            <p:cNvPr id="37" name="TextBox 36">
              <a:extLst>
                <a:ext uri="{FF2B5EF4-FFF2-40B4-BE49-F238E27FC236}">
                  <a16:creationId xmlns="" xmlns:a16="http://schemas.microsoft.com/office/drawing/2014/main" id="{8A8AEC52-D7C1-4E29-990F-5CA8ED949072}"/>
                </a:ext>
                <a:ext uri="{C183D7F6-B498-43B3-948B-1728B52AA6E4}">
                  <adec:decorative xmlns="" xmlns:adec="http://schemas.microsoft.com/office/drawing/2017/decorative" val="1"/>
                </a:ext>
              </a:extLst>
            </p:cNvPr>
            <p:cNvSpPr txBox="1"/>
            <p:nvPr/>
          </p:nvSpPr>
          <p:spPr>
            <a:xfrm>
              <a:off x="5907663" y="5764704"/>
              <a:ext cx="1959034" cy="565999"/>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Security, Identity, </a:t>
              </a:r>
              <a:r>
                <a:rPr lang="en-US" sz="1600" dirty="0">
                  <a:solidFill>
                    <a:srgbClr val="000000"/>
                  </a:solidFill>
                  <a:ea typeface="Amazon Ember Light" panose="020B0403020204020204" pitchFamily="34" charset="0"/>
                  <a:cs typeface="Amazon Ember Light" panose="020B0403020204020204" pitchFamily="34" charset="0"/>
                </a:rPr>
                <a:t>and</a:t>
              </a: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 Compliance</a:t>
              </a:r>
            </a:p>
          </p:txBody>
        </p:sp>
        <p:pic>
          <p:nvPicPr>
            <p:cNvPr id="47" name="Graphic 46">
              <a:extLst>
                <a:ext uri="{FF2B5EF4-FFF2-40B4-BE49-F238E27FC236}">
                  <a16:creationId xmlns="" xmlns:a16="http://schemas.microsoft.com/office/drawing/2014/main" id="{20219465-2930-4222-8CB2-BCCC8F2F380D}"/>
                </a:ext>
                <a:ext uri="{C183D7F6-B498-43B3-948B-1728B52AA6E4}">
                  <adec:decorative xmlns="" xmlns:adec="http://schemas.microsoft.com/office/drawing/2017/decorative" val="1"/>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6523753" y="5111309"/>
              <a:ext cx="726853" cy="708032"/>
            </a:xfrm>
            <a:prstGeom prst="rect">
              <a:avLst/>
            </a:prstGeom>
          </p:spPr>
        </p:pic>
        <p:pic>
          <p:nvPicPr>
            <p:cNvPr id="26" name="Graphic 25">
              <a:extLst>
                <a:ext uri="{FF2B5EF4-FFF2-40B4-BE49-F238E27FC236}">
                  <a16:creationId xmlns="" xmlns:a16="http://schemas.microsoft.com/office/drawing/2014/main" id="{CD490A6D-3B43-4E2E-8037-798CD75403A1}"/>
                </a:ext>
                <a:ext uri="{C183D7F6-B498-43B3-948B-1728B52AA6E4}">
                  <adec:decorative xmlns="" xmlns:adec="http://schemas.microsoft.com/office/drawing/2017/decorative" val="1"/>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4445410" y="2450078"/>
              <a:ext cx="726853" cy="708032"/>
            </a:xfrm>
            <a:prstGeom prst="rect">
              <a:avLst/>
            </a:prstGeom>
          </p:spPr>
        </p:pic>
        <p:sp>
          <p:nvSpPr>
            <p:cNvPr id="27" name="TextBox 26">
              <a:extLst>
                <a:ext uri="{FF2B5EF4-FFF2-40B4-BE49-F238E27FC236}">
                  <a16:creationId xmlns="" xmlns:a16="http://schemas.microsoft.com/office/drawing/2014/main" id="{7FDD4960-C8B5-489C-82A0-9CA33CC5BBB5}"/>
                </a:ext>
                <a:ext uri="{C183D7F6-B498-43B3-948B-1728B52AA6E4}">
                  <adec:decorative xmlns="" xmlns:adec="http://schemas.microsoft.com/office/drawing/2017/decorative" val="1"/>
                </a:ext>
              </a:extLst>
            </p:cNvPr>
            <p:cNvSpPr txBox="1"/>
            <p:nvPr/>
          </p:nvSpPr>
          <p:spPr>
            <a:xfrm>
              <a:off x="4289433" y="3120188"/>
              <a:ext cx="1038809" cy="32768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Database</a:t>
              </a:r>
            </a:p>
          </p:txBody>
        </p:sp>
        <p:sp>
          <p:nvSpPr>
            <p:cNvPr id="32" name="TextBox 31">
              <a:extLst>
                <a:ext uri="{FF2B5EF4-FFF2-40B4-BE49-F238E27FC236}">
                  <a16:creationId xmlns="" xmlns:a16="http://schemas.microsoft.com/office/drawing/2014/main" id="{AE20C2D3-E886-4EB3-A672-17CF83D8C99F}"/>
                </a:ext>
                <a:ext uri="{C183D7F6-B498-43B3-948B-1728B52AA6E4}">
                  <adec:decorative xmlns="" xmlns:adec="http://schemas.microsoft.com/office/drawing/2017/decorative" val="1"/>
                </a:ext>
              </a:extLst>
            </p:cNvPr>
            <p:cNvSpPr txBox="1"/>
            <p:nvPr/>
          </p:nvSpPr>
          <p:spPr>
            <a:xfrm>
              <a:off x="8407286" y="1890422"/>
              <a:ext cx="1322324" cy="565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Business </a:t>
              </a:r>
              <a:b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Applications</a:t>
              </a:r>
            </a:p>
          </p:txBody>
        </p:sp>
        <p:pic>
          <p:nvPicPr>
            <p:cNvPr id="39" name="Graphic 38">
              <a:extLst>
                <a:ext uri="{FF2B5EF4-FFF2-40B4-BE49-F238E27FC236}">
                  <a16:creationId xmlns="" xmlns:a16="http://schemas.microsoft.com/office/drawing/2014/main" id="{79E2A1C7-B65E-4107-BBA7-6CBFA140D29E}"/>
                </a:ext>
                <a:ext uri="{C183D7F6-B498-43B3-948B-1728B52AA6E4}">
                  <adec:decorative xmlns="" xmlns:adec="http://schemas.microsoft.com/office/drawing/2017/decorative" val="1"/>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8705020" y="1226282"/>
              <a:ext cx="726853" cy="708032"/>
            </a:xfrm>
            <a:prstGeom prst="rect">
              <a:avLst/>
            </a:prstGeom>
          </p:spPr>
        </p:pic>
        <p:pic>
          <p:nvPicPr>
            <p:cNvPr id="57" name="Graphic 56">
              <a:extLst>
                <a:ext uri="{FF2B5EF4-FFF2-40B4-BE49-F238E27FC236}">
                  <a16:creationId xmlns="" xmlns:a16="http://schemas.microsoft.com/office/drawing/2014/main" id="{3CABFD0E-BB49-4FF3-AF90-7E596AB84EAF}"/>
                </a:ext>
                <a:ext uri="{C183D7F6-B498-43B3-948B-1728B52AA6E4}">
                  <adec:decorative xmlns="" xmlns:adec="http://schemas.microsoft.com/office/drawing/2017/decorative" val="1"/>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2738408" y="3795954"/>
              <a:ext cx="726853" cy="708032"/>
            </a:xfrm>
            <a:prstGeom prst="rect">
              <a:avLst/>
            </a:prstGeom>
          </p:spPr>
        </p:pic>
        <p:sp>
          <p:nvSpPr>
            <p:cNvPr id="59" name="TextBox 58">
              <a:extLst>
                <a:ext uri="{FF2B5EF4-FFF2-40B4-BE49-F238E27FC236}">
                  <a16:creationId xmlns="" xmlns:a16="http://schemas.microsoft.com/office/drawing/2014/main" id="{D2E5BF37-DC18-4CB9-B30F-433B74CDAE9C}"/>
                </a:ext>
                <a:ext uri="{C183D7F6-B498-43B3-948B-1728B52AA6E4}">
                  <adec:decorative xmlns="" xmlns:adec="http://schemas.microsoft.com/office/drawing/2017/decorative" val="1"/>
                </a:ext>
              </a:extLst>
            </p:cNvPr>
            <p:cNvSpPr txBox="1"/>
            <p:nvPr/>
          </p:nvSpPr>
          <p:spPr>
            <a:xfrm>
              <a:off x="2374633" y="4463956"/>
              <a:ext cx="1411841" cy="565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Machine Learning</a:t>
              </a:r>
            </a:p>
          </p:txBody>
        </p:sp>
        <p:pic>
          <p:nvPicPr>
            <p:cNvPr id="58" name="Graphic 57">
              <a:extLst>
                <a:ext uri="{FF2B5EF4-FFF2-40B4-BE49-F238E27FC236}">
                  <a16:creationId xmlns="" xmlns:a16="http://schemas.microsoft.com/office/drawing/2014/main" id="{E115ADA5-4FD3-634B-9CEB-C2ACD1B686F2}"/>
                </a:ext>
                <a:ext uri="{C183D7F6-B498-43B3-948B-1728B52AA6E4}">
                  <adec:decorative xmlns="" xmlns:adec="http://schemas.microsoft.com/office/drawing/2017/decorative" val="1"/>
                </a:ext>
              </a:extLst>
            </p:cNvPr>
            <p:cNvPicPr>
              <a:picLocks noChangeAspect="1"/>
            </p:cNvPicPr>
            <p:nvPr/>
          </p:nvPicPr>
          <p:blipFill>
            <a:blip r:embed="rId28">
              <a:extLst>
                <a:ext uri="{96DAC541-7B7A-43D3-8B79-37D633B846F1}">
                  <asvg:svgBlip xmlns="" xmlns:asvg="http://schemas.microsoft.com/office/drawing/2016/SVG/main" r:embed="rId29"/>
                </a:ext>
              </a:extLst>
            </a:blip>
            <a:stretch>
              <a:fillRect/>
            </a:stretch>
          </p:blipFill>
          <p:spPr>
            <a:xfrm>
              <a:off x="6523753" y="1226282"/>
              <a:ext cx="726853" cy="708032"/>
            </a:xfrm>
            <a:prstGeom prst="rect">
              <a:avLst/>
            </a:prstGeom>
          </p:spPr>
        </p:pic>
        <p:sp>
          <p:nvSpPr>
            <p:cNvPr id="60" name="TextBox 59">
              <a:extLst>
                <a:ext uri="{FF2B5EF4-FFF2-40B4-BE49-F238E27FC236}">
                  <a16:creationId xmlns="" xmlns:a16="http://schemas.microsoft.com/office/drawing/2014/main" id="{25B36EFC-4DE3-884A-8A21-A73020518C07}"/>
                </a:ext>
                <a:ext uri="{C183D7F6-B498-43B3-948B-1728B52AA6E4}">
                  <adec:decorative xmlns="" xmlns:adec="http://schemas.microsoft.com/office/drawing/2017/decorative" val="1"/>
                </a:ext>
              </a:extLst>
            </p:cNvPr>
            <p:cNvSpPr txBox="1"/>
            <p:nvPr/>
          </p:nvSpPr>
          <p:spPr>
            <a:xfrm>
              <a:off x="6299286" y="1887244"/>
              <a:ext cx="1175788" cy="32768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Blockchain</a:t>
              </a:r>
            </a:p>
          </p:txBody>
        </p:sp>
        <p:pic>
          <p:nvPicPr>
            <p:cNvPr id="61" name="Graphic 60">
              <a:extLst>
                <a:ext uri="{FF2B5EF4-FFF2-40B4-BE49-F238E27FC236}">
                  <a16:creationId xmlns="" xmlns:a16="http://schemas.microsoft.com/office/drawing/2014/main" id="{D0BCA487-74F6-C448-9FDA-0F8E56EC7E3E}"/>
                </a:ext>
                <a:ext uri="{C183D7F6-B498-43B3-948B-1728B52AA6E4}">
                  <adec:decorative xmlns="" xmlns:adec="http://schemas.microsoft.com/office/drawing/2017/decorative" val="1"/>
                </a:ext>
              </a:extLst>
            </p:cNvPr>
            <p:cNvPicPr>
              <a:picLocks noChangeAspect="1"/>
            </p:cNvPicPr>
            <p:nvPr/>
          </p:nvPicPr>
          <p:blipFill>
            <a:blip r:embed="rId30">
              <a:extLst>
                <a:ext uri="{96DAC541-7B7A-43D3-8B79-37D633B846F1}">
                  <asvg:svgBlip xmlns="" xmlns:asvg="http://schemas.microsoft.com/office/drawing/2016/SVG/main" r:embed="rId31"/>
                </a:ext>
              </a:extLst>
            </a:blip>
            <a:stretch>
              <a:fillRect/>
            </a:stretch>
          </p:blipFill>
          <p:spPr>
            <a:xfrm>
              <a:off x="2738408" y="1226282"/>
              <a:ext cx="726853" cy="708032"/>
            </a:xfrm>
            <a:prstGeom prst="rect">
              <a:avLst/>
            </a:prstGeom>
          </p:spPr>
        </p:pic>
        <p:sp>
          <p:nvSpPr>
            <p:cNvPr id="62" name="TextBox 61">
              <a:extLst>
                <a:ext uri="{FF2B5EF4-FFF2-40B4-BE49-F238E27FC236}">
                  <a16:creationId xmlns="" xmlns:a16="http://schemas.microsoft.com/office/drawing/2014/main" id="{404286D4-4E11-6544-9882-BCA37CD2F21C}"/>
                </a:ext>
                <a:ext uri="{C183D7F6-B498-43B3-948B-1728B52AA6E4}">
                  <adec:decorative xmlns="" xmlns:adec="http://schemas.microsoft.com/office/drawing/2017/decorative" val="1"/>
                </a:ext>
              </a:extLst>
            </p:cNvPr>
            <p:cNvSpPr txBox="1"/>
            <p:nvPr/>
          </p:nvSpPr>
          <p:spPr>
            <a:xfrm>
              <a:off x="2484476" y="1885548"/>
              <a:ext cx="1234720" cy="565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ea typeface="Amazon Ember Light" panose="020B0403020204020204" pitchFamily="34" charset="0"/>
                  <a:cs typeface="Amazon Ember Light" panose="020B0403020204020204" pitchFamily="34" charset="0"/>
                </a:rPr>
                <a:t>Integration</a:t>
              </a:r>
              <a:endPar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endParaRPr>
            </a:p>
          </p:txBody>
        </p:sp>
        <p:pic>
          <p:nvPicPr>
            <p:cNvPr id="63" name="Graphic 62">
              <a:extLst>
                <a:ext uri="{FF2B5EF4-FFF2-40B4-BE49-F238E27FC236}">
                  <a16:creationId xmlns="" xmlns:a16="http://schemas.microsoft.com/office/drawing/2014/main" id="{C9962C28-472E-184B-8D92-C45F606D97E3}"/>
                </a:ext>
                <a:ext uri="{C183D7F6-B498-43B3-948B-1728B52AA6E4}">
                  <adec:decorative xmlns="" xmlns:adec="http://schemas.microsoft.com/office/drawing/2017/decorative" val="1"/>
                </a:ext>
              </a:extLst>
            </p:cNvPr>
            <p:cNvPicPr>
              <a:picLocks noChangeAspect="1"/>
            </p:cNvPicPr>
            <p:nvPr/>
          </p:nvPicPr>
          <p:blipFill>
            <a:blip r:embed="rId32">
              <a:extLst>
                <a:ext uri="{96DAC541-7B7A-43D3-8B79-37D633B846F1}">
                  <asvg:svgBlip xmlns="" xmlns:asvg="http://schemas.microsoft.com/office/drawing/2016/SVG/main" r:embed="rId33"/>
                </a:ext>
              </a:extLst>
            </a:blip>
            <a:stretch>
              <a:fillRect/>
            </a:stretch>
          </p:blipFill>
          <p:spPr>
            <a:xfrm>
              <a:off x="4445410" y="1226282"/>
              <a:ext cx="726853" cy="708032"/>
            </a:xfrm>
            <a:prstGeom prst="rect">
              <a:avLst/>
            </a:prstGeom>
          </p:spPr>
        </p:pic>
        <p:sp>
          <p:nvSpPr>
            <p:cNvPr id="64" name="TextBox 63">
              <a:extLst>
                <a:ext uri="{FF2B5EF4-FFF2-40B4-BE49-F238E27FC236}">
                  <a16:creationId xmlns="" xmlns:a16="http://schemas.microsoft.com/office/drawing/2014/main" id="{F2355A63-AF06-304C-AEA6-A7E601F2930E}"/>
                </a:ext>
                <a:ext uri="{C183D7F6-B498-43B3-948B-1728B52AA6E4}">
                  <adec:decorative xmlns="" xmlns:adec="http://schemas.microsoft.com/office/drawing/2017/decorative" val="1"/>
                </a:ext>
              </a:extLst>
            </p:cNvPr>
            <p:cNvSpPr txBox="1"/>
            <p:nvPr/>
          </p:nvSpPr>
          <p:spPr>
            <a:xfrm>
              <a:off x="4234482" y="1893873"/>
              <a:ext cx="1148712" cy="32768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AR </a:t>
              </a:r>
              <a:r>
                <a:rPr lang="en-US" sz="1600" dirty="0">
                  <a:solidFill>
                    <a:srgbClr val="000000"/>
                  </a:solidFill>
                  <a:ea typeface="Amazon Ember Light" panose="020B0403020204020204" pitchFamily="34" charset="0"/>
                  <a:cs typeface="Amazon Ember Light" panose="020B0403020204020204" pitchFamily="34" charset="0"/>
                </a:rPr>
                <a:t>and </a:t>
              </a: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VR</a:t>
              </a:r>
            </a:p>
          </p:txBody>
        </p:sp>
        <p:pic>
          <p:nvPicPr>
            <p:cNvPr id="71" name="Graphic 70">
              <a:extLst>
                <a:ext uri="{FF2B5EF4-FFF2-40B4-BE49-F238E27FC236}">
                  <a16:creationId xmlns="" xmlns:a16="http://schemas.microsoft.com/office/drawing/2014/main" id="{93DAA41C-C974-AD47-A53C-1039F8E2DBC3}"/>
                </a:ext>
                <a:ext uri="{C183D7F6-B498-43B3-948B-1728B52AA6E4}">
                  <adec:decorative xmlns="" xmlns:adec="http://schemas.microsoft.com/office/drawing/2017/decorative" val="1"/>
                </a:ext>
              </a:extLst>
            </p:cNvPr>
            <p:cNvPicPr>
              <a:picLocks noChangeAspect="1"/>
            </p:cNvPicPr>
            <p:nvPr/>
          </p:nvPicPr>
          <p:blipFill>
            <a:blip r:embed="rId34">
              <a:extLst>
                <a:ext uri="{96DAC541-7B7A-43D3-8B79-37D633B846F1}">
                  <asvg:svgBlip xmlns="" xmlns:asvg="http://schemas.microsoft.com/office/drawing/2016/SVG/main" r:embed="rId35"/>
                </a:ext>
              </a:extLst>
            </a:blip>
            <a:stretch>
              <a:fillRect/>
            </a:stretch>
          </p:blipFill>
          <p:spPr>
            <a:xfrm>
              <a:off x="8705020" y="2450078"/>
              <a:ext cx="726853" cy="708032"/>
            </a:xfrm>
            <a:prstGeom prst="rect">
              <a:avLst/>
            </a:prstGeom>
          </p:spPr>
        </p:pic>
        <p:sp>
          <p:nvSpPr>
            <p:cNvPr id="72" name="TextBox 71">
              <a:extLst>
                <a:ext uri="{FF2B5EF4-FFF2-40B4-BE49-F238E27FC236}">
                  <a16:creationId xmlns="" xmlns:a16="http://schemas.microsoft.com/office/drawing/2014/main" id="{3692D3A0-CABC-3440-84AD-881EF14C1585}"/>
                </a:ext>
                <a:ext uri="{C183D7F6-B498-43B3-948B-1728B52AA6E4}">
                  <adec:decorative xmlns="" xmlns:adec="http://schemas.microsoft.com/office/drawing/2017/decorative" val="1"/>
                </a:ext>
              </a:extLst>
            </p:cNvPr>
            <p:cNvSpPr txBox="1"/>
            <p:nvPr/>
          </p:nvSpPr>
          <p:spPr>
            <a:xfrm>
              <a:off x="8461440" y="3118048"/>
              <a:ext cx="1214014" cy="565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End 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Computing</a:t>
              </a:r>
            </a:p>
          </p:txBody>
        </p:sp>
        <p:pic>
          <p:nvPicPr>
            <p:cNvPr id="74" name="Graphic 73">
              <a:extLst>
                <a:ext uri="{FF2B5EF4-FFF2-40B4-BE49-F238E27FC236}">
                  <a16:creationId xmlns="" xmlns:a16="http://schemas.microsoft.com/office/drawing/2014/main" id="{FDF3D634-D03D-164F-A9B6-811A7201F790}"/>
                </a:ext>
                <a:ext uri="{C183D7F6-B498-43B3-948B-1728B52AA6E4}">
                  <adec:decorative xmlns="" xmlns:adec="http://schemas.microsoft.com/office/drawing/2017/decorative" val="1"/>
                </a:ext>
              </a:extLst>
            </p:cNvPr>
            <p:cNvPicPr>
              <a:picLocks noChangeAspect="1"/>
            </p:cNvPicPr>
            <p:nvPr/>
          </p:nvPicPr>
          <p:blipFill>
            <a:blip r:embed="rId36">
              <a:extLst>
                <a:ext uri="{96DAC541-7B7A-43D3-8B79-37D633B846F1}">
                  <asvg:svgBlip xmlns="" xmlns:asvg="http://schemas.microsoft.com/office/drawing/2016/SVG/main" r:embed="rId37"/>
                </a:ext>
              </a:extLst>
            </a:blip>
            <a:stretch>
              <a:fillRect/>
            </a:stretch>
          </p:blipFill>
          <p:spPr>
            <a:xfrm>
              <a:off x="6523753" y="3795954"/>
              <a:ext cx="726853" cy="708032"/>
            </a:xfrm>
            <a:prstGeom prst="rect">
              <a:avLst/>
            </a:prstGeom>
          </p:spPr>
        </p:pic>
        <p:sp>
          <p:nvSpPr>
            <p:cNvPr id="76" name="TextBox 75">
              <a:extLst>
                <a:ext uri="{FF2B5EF4-FFF2-40B4-BE49-F238E27FC236}">
                  <a16:creationId xmlns="" xmlns:a16="http://schemas.microsoft.com/office/drawing/2014/main" id="{B37499C4-85AB-1643-B309-6C6C773B623F}"/>
                </a:ext>
                <a:ext uri="{C183D7F6-B498-43B3-948B-1728B52AA6E4}">
                  <adec:decorative xmlns="" xmlns:adec="http://schemas.microsoft.com/office/drawing/2017/decorative" val="1"/>
                </a:ext>
              </a:extLst>
            </p:cNvPr>
            <p:cNvSpPr txBox="1"/>
            <p:nvPr/>
          </p:nvSpPr>
          <p:spPr>
            <a:xfrm>
              <a:off x="6114524" y="4471445"/>
              <a:ext cx="1545312" cy="32768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Media Services</a:t>
              </a:r>
            </a:p>
          </p:txBody>
        </p:sp>
        <p:pic>
          <p:nvPicPr>
            <p:cNvPr id="77" name="Graphic 76">
              <a:extLst>
                <a:ext uri="{FF2B5EF4-FFF2-40B4-BE49-F238E27FC236}">
                  <a16:creationId xmlns="" xmlns:a16="http://schemas.microsoft.com/office/drawing/2014/main" id="{A9FD4A75-9442-7545-BE2D-9637B4E802EB}"/>
                </a:ext>
                <a:ext uri="{C183D7F6-B498-43B3-948B-1728B52AA6E4}">
                  <adec:decorative xmlns="" xmlns:adec="http://schemas.microsoft.com/office/drawing/2017/decorative" val="1"/>
                </a:ext>
              </a:extLst>
            </p:cNvPr>
            <p:cNvPicPr>
              <a:picLocks noChangeAspect="1"/>
            </p:cNvPicPr>
            <p:nvPr/>
          </p:nvPicPr>
          <p:blipFill>
            <a:blip r:embed="rId38">
              <a:extLst>
                <a:ext uri="{96DAC541-7B7A-43D3-8B79-37D633B846F1}">
                  <asvg:svgBlip xmlns="" xmlns:asvg="http://schemas.microsoft.com/office/drawing/2016/SVG/main" r:embed="rId39"/>
                </a:ext>
              </a:extLst>
            </a:blip>
            <a:stretch>
              <a:fillRect/>
            </a:stretch>
          </p:blipFill>
          <p:spPr>
            <a:xfrm>
              <a:off x="8705020" y="3795954"/>
              <a:ext cx="726853" cy="708032"/>
            </a:xfrm>
            <a:prstGeom prst="rect">
              <a:avLst/>
            </a:prstGeom>
          </p:spPr>
        </p:pic>
        <p:sp>
          <p:nvSpPr>
            <p:cNvPr id="78" name="TextBox 77">
              <a:extLst>
                <a:ext uri="{FF2B5EF4-FFF2-40B4-BE49-F238E27FC236}">
                  <a16:creationId xmlns="" xmlns:a16="http://schemas.microsoft.com/office/drawing/2014/main" id="{192EABF2-A4D4-2447-AC15-7BE6FFEB2316}"/>
                </a:ext>
                <a:ext uri="{C183D7F6-B498-43B3-948B-1728B52AA6E4}">
                  <adec:decorative xmlns="" xmlns:adec="http://schemas.microsoft.com/office/drawing/2017/decorative" val="1"/>
                </a:ext>
              </a:extLst>
            </p:cNvPr>
            <p:cNvSpPr txBox="1"/>
            <p:nvPr/>
          </p:nvSpPr>
          <p:spPr>
            <a:xfrm>
              <a:off x="8302162" y="4479944"/>
              <a:ext cx="1532570" cy="565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ea typeface="Amazon Ember Light" panose="020B0403020204020204" pitchFamily="34" charset="0"/>
                  <a:cs typeface="Amazon Ember Light" panose="020B0403020204020204" pitchFamily="34" charset="0"/>
                </a:rPr>
                <a:t>Migration and</a:t>
              </a: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Transfer</a:t>
              </a:r>
            </a:p>
          </p:txBody>
        </p:sp>
        <p:pic>
          <p:nvPicPr>
            <p:cNvPr id="80" name="Graphic 79">
              <a:extLst>
                <a:ext uri="{FF2B5EF4-FFF2-40B4-BE49-F238E27FC236}">
                  <a16:creationId xmlns="" xmlns:a16="http://schemas.microsoft.com/office/drawing/2014/main" id="{E2B8BEDD-83DC-7340-BEE5-007FB8658AB3}"/>
                </a:ext>
                <a:ext uri="{C183D7F6-B498-43B3-948B-1728B52AA6E4}">
                  <adec:decorative xmlns="" xmlns:adec="http://schemas.microsoft.com/office/drawing/2017/decorative" val="1"/>
                </a:ext>
              </a:extLst>
            </p:cNvPr>
            <p:cNvPicPr>
              <a:picLocks noChangeAspect="1"/>
            </p:cNvPicPr>
            <p:nvPr/>
          </p:nvPicPr>
          <p:blipFill>
            <a:blip r:embed="rId40">
              <a:extLst>
                <a:ext uri="{96DAC541-7B7A-43D3-8B79-37D633B846F1}">
                  <asvg:svgBlip xmlns="" xmlns:asvg="http://schemas.microsoft.com/office/drawing/2016/SVG/main" r:embed="rId41"/>
                </a:ext>
              </a:extLst>
            </a:blip>
            <a:stretch>
              <a:fillRect/>
            </a:stretch>
          </p:blipFill>
          <p:spPr>
            <a:xfrm>
              <a:off x="10563457" y="2450078"/>
              <a:ext cx="726853" cy="708032"/>
            </a:xfrm>
            <a:prstGeom prst="rect">
              <a:avLst/>
            </a:prstGeom>
          </p:spPr>
        </p:pic>
        <p:sp>
          <p:nvSpPr>
            <p:cNvPr id="81" name="TextBox 80">
              <a:extLst>
                <a:ext uri="{FF2B5EF4-FFF2-40B4-BE49-F238E27FC236}">
                  <a16:creationId xmlns="" xmlns:a16="http://schemas.microsoft.com/office/drawing/2014/main" id="{FE2E7497-1FDC-0145-B2D7-2BB113820948}"/>
                </a:ext>
                <a:ext uri="{C183D7F6-B498-43B3-948B-1728B52AA6E4}">
                  <adec:decorative xmlns="" xmlns:adec="http://schemas.microsoft.com/office/drawing/2017/decorative" val="1"/>
                </a:ext>
              </a:extLst>
            </p:cNvPr>
            <p:cNvSpPr txBox="1"/>
            <p:nvPr/>
          </p:nvSpPr>
          <p:spPr>
            <a:xfrm>
              <a:off x="10319877" y="3127363"/>
              <a:ext cx="1214014" cy="32768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Game Tech</a:t>
              </a:r>
            </a:p>
          </p:txBody>
        </p:sp>
        <p:pic>
          <p:nvPicPr>
            <p:cNvPr id="84" name="Graphic 83">
              <a:extLst>
                <a:ext uri="{FF2B5EF4-FFF2-40B4-BE49-F238E27FC236}">
                  <a16:creationId xmlns="" xmlns:a16="http://schemas.microsoft.com/office/drawing/2014/main" id="{76CC1574-4316-8745-88E7-3574F7267834}"/>
                </a:ext>
                <a:ext uri="{C183D7F6-B498-43B3-948B-1728B52AA6E4}">
                  <adec:decorative xmlns="" xmlns:adec="http://schemas.microsoft.com/office/drawing/2017/decorative" val="1"/>
                </a:ext>
              </a:extLst>
            </p:cNvPr>
            <p:cNvPicPr>
              <a:picLocks noChangeAspect="1"/>
            </p:cNvPicPr>
            <p:nvPr/>
          </p:nvPicPr>
          <p:blipFill>
            <a:blip r:embed="rId42">
              <a:extLst>
                <a:ext uri="{96DAC541-7B7A-43D3-8B79-37D633B846F1}">
                  <asvg:svgBlip xmlns="" xmlns:asvg="http://schemas.microsoft.com/office/drawing/2016/SVG/main" r:embed="rId43"/>
                </a:ext>
              </a:extLst>
            </a:blip>
            <a:stretch>
              <a:fillRect/>
            </a:stretch>
          </p:blipFill>
          <p:spPr>
            <a:xfrm>
              <a:off x="4445410" y="5111309"/>
              <a:ext cx="726853" cy="708032"/>
            </a:xfrm>
            <a:prstGeom prst="rect">
              <a:avLst/>
            </a:prstGeom>
          </p:spPr>
        </p:pic>
        <p:sp>
          <p:nvSpPr>
            <p:cNvPr id="85" name="TextBox 84">
              <a:extLst>
                <a:ext uri="{FF2B5EF4-FFF2-40B4-BE49-F238E27FC236}">
                  <a16:creationId xmlns="" xmlns:a16="http://schemas.microsoft.com/office/drawing/2014/main" id="{FC1AE6D1-1709-DB47-ACAF-728627BE89DC}"/>
                </a:ext>
                <a:ext uri="{C183D7F6-B498-43B3-948B-1728B52AA6E4}">
                  <adec:decorative xmlns="" xmlns:adec="http://schemas.microsoft.com/office/drawing/2017/decorative" val="1"/>
                </a:ext>
              </a:extLst>
            </p:cNvPr>
            <p:cNvSpPr txBox="1"/>
            <p:nvPr/>
          </p:nvSpPr>
          <p:spPr>
            <a:xfrm>
              <a:off x="4335623" y="5800937"/>
              <a:ext cx="946428" cy="32768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Satellite</a:t>
              </a:r>
            </a:p>
          </p:txBody>
        </p:sp>
        <p:pic>
          <p:nvPicPr>
            <p:cNvPr id="87" name="Graphic 86">
              <a:extLst>
                <a:ext uri="{FF2B5EF4-FFF2-40B4-BE49-F238E27FC236}">
                  <a16:creationId xmlns="" xmlns:a16="http://schemas.microsoft.com/office/drawing/2014/main" id="{2B0359D4-DCEE-9C46-85B9-EF49B7C5B03F}"/>
                </a:ext>
                <a:ext uri="{C183D7F6-B498-43B3-948B-1728B52AA6E4}">
                  <adec:decorative xmlns="" xmlns:adec="http://schemas.microsoft.com/office/drawing/2017/decorative" val="1"/>
                </a:ext>
              </a:extLst>
            </p:cNvPr>
            <p:cNvPicPr>
              <a:picLocks noChangeAspect="1"/>
            </p:cNvPicPr>
            <p:nvPr/>
          </p:nvPicPr>
          <p:blipFill>
            <a:blip r:embed="rId44">
              <a:extLst>
                <a:ext uri="{96DAC541-7B7A-43D3-8B79-37D633B846F1}">
                  <asvg:svgBlip xmlns="" xmlns:asvg="http://schemas.microsoft.com/office/drawing/2016/SVG/main" r:embed="rId45"/>
                </a:ext>
              </a:extLst>
            </a:blip>
            <a:stretch>
              <a:fillRect/>
            </a:stretch>
          </p:blipFill>
          <p:spPr>
            <a:xfrm>
              <a:off x="2738408" y="2450078"/>
              <a:ext cx="726853" cy="708032"/>
            </a:xfrm>
            <a:prstGeom prst="rect">
              <a:avLst/>
            </a:prstGeom>
          </p:spPr>
        </p:pic>
        <p:sp>
          <p:nvSpPr>
            <p:cNvPr id="88" name="TextBox 87">
              <a:extLst>
                <a:ext uri="{FF2B5EF4-FFF2-40B4-BE49-F238E27FC236}">
                  <a16:creationId xmlns="" xmlns:a16="http://schemas.microsoft.com/office/drawing/2014/main" id="{E236F9FE-3225-8A45-9D6B-F8A8FEDF5E43}"/>
                </a:ext>
                <a:ext uri="{C183D7F6-B498-43B3-948B-1728B52AA6E4}">
                  <adec:decorative xmlns="" xmlns:adec="http://schemas.microsoft.com/office/drawing/2017/decorative" val="1"/>
                </a:ext>
              </a:extLst>
            </p:cNvPr>
            <p:cNvSpPr txBox="1"/>
            <p:nvPr/>
          </p:nvSpPr>
          <p:spPr>
            <a:xfrm>
              <a:off x="2423949" y="3104490"/>
              <a:ext cx="1355772" cy="565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Customer </a:t>
              </a:r>
              <a:b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Engagement</a:t>
              </a:r>
            </a:p>
          </p:txBody>
        </p:sp>
        <p:pic>
          <p:nvPicPr>
            <p:cNvPr id="91" name="Graphic 90">
              <a:extLst>
                <a:ext uri="{FF2B5EF4-FFF2-40B4-BE49-F238E27FC236}">
                  <a16:creationId xmlns="" xmlns:a16="http://schemas.microsoft.com/office/drawing/2014/main" id="{5849C4D0-7B51-A14F-8E95-A7A74E09D33E}"/>
                </a:ext>
                <a:ext uri="{C183D7F6-B498-43B3-948B-1728B52AA6E4}">
                  <adec:decorative xmlns="" xmlns:adec="http://schemas.microsoft.com/office/drawing/2017/decorative" val="1"/>
                </a:ext>
              </a:extLst>
            </p:cNvPr>
            <p:cNvPicPr>
              <a:picLocks noChangeAspect="1"/>
            </p:cNvPicPr>
            <p:nvPr/>
          </p:nvPicPr>
          <p:blipFill>
            <a:blip r:embed="rId46">
              <a:extLst>
                <a:ext uri="{96DAC541-7B7A-43D3-8B79-37D633B846F1}">
                  <asvg:svgBlip xmlns="" xmlns:asvg="http://schemas.microsoft.com/office/drawing/2016/SVG/main" r:embed="rId47"/>
                </a:ext>
              </a:extLst>
            </a:blip>
            <a:stretch>
              <a:fillRect/>
            </a:stretch>
          </p:blipFill>
          <p:spPr>
            <a:xfrm>
              <a:off x="872471" y="2450078"/>
              <a:ext cx="726853" cy="708032"/>
            </a:xfrm>
            <a:prstGeom prst="rect">
              <a:avLst/>
            </a:prstGeom>
          </p:spPr>
        </p:pic>
        <p:sp>
          <p:nvSpPr>
            <p:cNvPr id="92" name="TextBox 91">
              <a:extLst>
                <a:ext uri="{FF2B5EF4-FFF2-40B4-BE49-F238E27FC236}">
                  <a16:creationId xmlns="" xmlns:a16="http://schemas.microsoft.com/office/drawing/2014/main" id="{9DBF4F11-9E41-514B-BC18-3125833A47B4}"/>
                </a:ext>
                <a:ext uri="{C183D7F6-B498-43B3-948B-1728B52AA6E4}">
                  <adec:decorative xmlns="" xmlns:adec="http://schemas.microsoft.com/office/drawing/2017/decorative" val="1"/>
                </a:ext>
              </a:extLst>
            </p:cNvPr>
            <p:cNvSpPr txBox="1"/>
            <p:nvPr/>
          </p:nvSpPr>
          <p:spPr>
            <a:xfrm>
              <a:off x="534916" y="3106809"/>
              <a:ext cx="1401963" cy="565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Cost </a:t>
              </a:r>
              <a:b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Management</a:t>
              </a:r>
            </a:p>
          </p:txBody>
        </p:sp>
        <p:sp>
          <p:nvSpPr>
            <p:cNvPr id="96" name="Rectangle 95">
              <a:extLst>
                <a:ext uri="{FF2B5EF4-FFF2-40B4-BE49-F238E27FC236}">
                  <a16:creationId xmlns="" xmlns:a16="http://schemas.microsoft.com/office/drawing/2014/main" id="{724E1064-3771-FA45-A869-F78924D20C6A}"/>
                </a:ext>
                <a:ext uri="{C183D7F6-B498-43B3-948B-1728B52AA6E4}">
                  <adec:decorative xmlns="" xmlns:adec="http://schemas.microsoft.com/office/drawing/2017/decorative" val="1"/>
                </a:ext>
              </a:extLst>
            </p:cNvPr>
            <p:cNvSpPr/>
            <p:nvPr/>
          </p:nvSpPr>
          <p:spPr>
            <a:xfrm>
              <a:off x="9918798" y="1218195"/>
              <a:ext cx="2016172" cy="1226188"/>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97" name="Rectangle 96">
              <a:extLst>
                <a:ext uri="{FF2B5EF4-FFF2-40B4-BE49-F238E27FC236}">
                  <a16:creationId xmlns="" xmlns:a16="http://schemas.microsoft.com/office/drawing/2014/main" id="{99540499-7213-0347-97B1-E1F61767D82D}"/>
                </a:ext>
                <a:ext uri="{C183D7F6-B498-43B3-948B-1728B52AA6E4}">
                  <adec:decorative xmlns="" xmlns:adec="http://schemas.microsoft.com/office/drawing/2017/decorative" val="1"/>
                </a:ext>
              </a:extLst>
            </p:cNvPr>
            <p:cNvSpPr/>
            <p:nvPr/>
          </p:nvSpPr>
          <p:spPr>
            <a:xfrm>
              <a:off x="3800752" y="2424016"/>
              <a:ext cx="2016172" cy="1226188"/>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98" name="Rectangle 97">
              <a:extLst>
                <a:ext uri="{FF2B5EF4-FFF2-40B4-BE49-F238E27FC236}">
                  <a16:creationId xmlns="" xmlns:a16="http://schemas.microsoft.com/office/drawing/2014/main" id="{B314A9FB-27A8-8E46-A1C5-A50639E56263}"/>
                </a:ext>
                <a:ext uri="{C183D7F6-B498-43B3-948B-1728B52AA6E4}">
                  <adec:decorative xmlns="" xmlns:adec="http://schemas.microsoft.com/office/drawing/2017/decorative" val="1"/>
                </a:ext>
              </a:extLst>
            </p:cNvPr>
            <p:cNvSpPr/>
            <p:nvPr/>
          </p:nvSpPr>
          <p:spPr>
            <a:xfrm>
              <a:off x="227812" y="2429206"/>
              <a:ext cx="2016172" cy="1226188"/>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0" name="Rectangle 99">
              <a:extLst>
                <a:ext uri="{FF2B5EF4-FFF2-40B4-BE49-F238E27FC236}">
                  <a16:creationId xmlns="" xmlns:a16="http://schemas.microsoft.com/office/drawing/2014/main" id="{6F2C8F17-9ED4-FB4F-845C-10F2364DC4E3}"/>
                </a:ext>
                <a:ext uri="{C183D7F6-B498-43B3-948B-1728B52AA6E4}">
                  <adec:decorative xmlns="" xmlns:adec="http://schemas.microsoft.com/office/drawing/2017/decorative" val="1"/>
                </a:ext>
              </a:extLst>
            </p:cNvPr>
            <p:cNvSpPr/>
            <p:nvPr/>
          </p:nvSpPr>
          <p:spPr>
            <a:xfrm>
              <a:off x="227812" y="5116450"/>
              <a:ext cx="2016172" cy="1226188"/>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101" name="Rectangle 100">
              <a:extLst>
                <a:ext uri="{FF2B5EF4-FFF2-40B4-BE49-F238E27FC236}">
                  <a16:creationId xmlns="" xmlns:a16="http://schemas.microsoft.com/office/drawing/2014/main" id="{65FD5D28-50D8-344A-AACB-BD38101686FC}"/>
                </a:ext>
                <a:ext uri="{C183D7F6-B498-43B3-948B-1728B52AA6E4}">
                  <adec:decorative xmlns="" xmlns:adec="http://schemas.microsoft.com/office/drawing/2017/decorative" val="1"/>
                </a:ext>
              </a:extLst>
            </p:cNvPr>
            <p:cNvSpPr/>
            <p:nvPr/>
          </p:nvSpPr>
          <p:spPr>
            <a:xfrm>
              <a:off x="5879094" y="5120796"/>
              <a:ext cx="2016172" cy="1226188"/>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102" name="Rectangle 101">
              <a:extLst>
                <a:ext uri="{FF2B5EF4-FFF2-40B4-BE49-F238E27FC236}">
                  <a16:creationId xmlns="" xmlns:a16="http://schemas.microsoft.com/office/drawing/2014/main" id="{3D59AB44-15C9-DA47-A4C9-87D8560542DF}"/>
                </a:ext>
                <a:ext uri="{C183D7F6-B498-43B3-948B-1728B52AA6E4}">
                  <adec:decorative xmlns="" xmlns:adec="http://schemas.microsoft.com/office/drawing/2017/decorative" val="1"/>
                </a:ext>
              </a:extLst>
            </p:cNvPr>
            <p:cNvSpPr/>
            <p:nvPr/>
          </p:nvSpPr>
          <p:spPr>
            <a:xfrm>
              <a:off x="8060361" y="5130162"/>
              <a:ext cx="2016172" cy="1226188"/>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pic>
          <p:nvPicPr>
            <p:cNvPr id="103" name="Graphic 102">
              <a:extLst>
                <a:ext uri="{FF2B5EF4-FFF2-40B4-BE49-F238E27FC236}">
                  <a16:creationId xmlns="" xmlns:a16="http://schemas.microsoft.com/office/drawing/2014/main" id="{5C507252-74D0-604D-9FAD-68677C42BA89}"/>
                </a:ext>
                <a:ext uri="{C183D7F6-B498-43B3-948B-1728B52AA6E4}">
                  <adec:decorative xmlns="" xmlns:adec="http://schemas.microsoft.com/office/drawing/2017/decorative" val="1"/>
                </a:ext>
              </a:extLst>
            </p:cNvPr>
            <p:cNvPicPr>
              <a:picLocks noChangeAspect="1"/>
            </p:cNvPicPr>
            <p:nvPr/>
          </p:nvPicPr>
          <p:blipFill>
            <a:blip r:embed="rId48">
              <a:extLst>
                <a:ext uri="{96DAC541-7B7A-43D3-8B79-37D633B846F1}">
                  <asvg:svgBlip xmlns="" xmlns:asvg="http://schemas.microsoft.com/office/drawing/2016/SVG/main" r:embed="rId49"/>
                </a:ext>
              </a:extLst>
            </a:blip>
            <a:stretch>
              <a:fillRect/>
            </a:stretch>
          </p:blipFill>
          <p:spPr>
            <a:xfrm>
              <a:off x="2738408" y="5111309"/>
              <a:ext cx="726853" cy="708032"/>
            </a:xfrm>
            <a:prstGeom prst="rect">
              <a:avLst/>
            </a:prstGeom>
          </p:spPr>
        </p:pic>
        <p:sp>
          <p:nvSpPr>
            <p:cNvPr id="104" name="TextBox 103">
              <a:extLst>
                <a:ext uri="{FF2B5EF4-FFF2-40B4-BE49-F238E27FC236}">
                  <a16:creationId xmlns="" xmlns:a16="http://schemas.microsoft.com/office/drawing/2014/main" id="{5F651800-958E-7444-9606-DF8A840194B7}"/>
                </a:ext>
                <a:ext uri="{C183D7F6-B498-43B3-948B-1728B52AA6E4}">
                  <adec:decorative xmlns="" xmlns:adec="http://schemas.microsoft.com/office/drawing/2017/decorative" val="1"/>
                </a:ext>
              </a:extLst>
            </p:cNvPr>
            <p:cNvSpPr txBox="1"/>
            <p:nvPr/>
          </p:nvSpPr>
          <p:spPr>
            <a:xfrm>
              <a:off x="2613491" y="5800937"/>
              <a:ext cx="976690" cy="32768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Robotics</a:t>
              </a:r>
            </a:p>
          </p:txBody>
        </p:sp>
        <p:sp>
          <p:nvSpPr>
            <p:cNvPr id="105" name="Rectangle 104">
              <a:extLst>
                <a:ext uri="{FF2B5EF4-FFF2-40B4-BE49-F238E27FC236}">
                  <a16:creationId xmlns="" xmlns:a16="http://schemas.microsoft.com/office/drawing/2014/main" id="{47FB867A-CA2E-3E4D-9333-F8B974D99311}"/>
                </a:ext>
                <a:ext uri="{C183D7F6-B498-43B3-948B-1728B52AA6E4}">
                  <adec:decorative xmlns="" xmlns:adec="http://schemas.microsoft.com/office/drawing/2017/decorative" val="1"/>
                </a:ext>
              </a:extLst>
            </p:cNvPr>
            <p:cNvSpPr/>
            <p:nvPr/>
          </p:nvSpPr>
          <p:spPr>
            <a:xfrm>
              <a:off x="3800752" y="3780158"/>
              <a:ext cx="2016172" cy="1226188"/>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grpSp>
    </p:spTree>
    <p:custDataLst>
      <p:tags r:id="rId1"/>
    </p:custDataLst>
    <p:extLst>
      <p:ext uri="{BB962C8B-B14F-4D97-AF65-F5344CB8AC3E}">
        <p14:creationId xmlns:p14="http://schemas.microsoft.com/office/powerpoint/2010/main" val="3713425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73A82F6-8118-3DD8-9681-1B6AD92D9B80}"/>
              </a:ext>
            </a:extLst>
          </p:cNvPr>
          <p:cNvSpPr>
            <a:spLocks noGrp="1"/>
          </p:cNvSpPr>
          <p:nvPr>
            <p:ph type="sldNum" sz="quarter" idx="20"/>
          </p:nvPr>
        </p:nvSpPr>
        <p:spPr/>
        <p:txBody>
          <a:bodyPr/>
          <a:lstStyle/>
          <a:p>
            <a:fld id="{930176A1-BCF0-4712-97A6-6B495F55390B}" type="slidenum">
              <a:rPr lang="en-US" smtClean="0"/>
              <a:t>17</a:t>
            </a:fld>
            <a:endParaRPr lang="en-US"/>
          </a:p>
        </p:txBody>
      </p:sp>
      <p:sp>
        <p:nvSpPr>
          <p:cNvPr id="2" name="Title 1">
            <a:extLst>
              <a:ext uri="{FF2B5EF4-FFF2-40B4-BE49-F238E27FC236}">
                <a16:creationId xmlns="" xmlns:a16="http://schemas.microsoft.com/office/drawing/2014/main" id="{150887DF-8CBE-D149-A015-D6837BDC28A3}"/>
              </a:ext>
            </a:extLst>
          </p:cNvPr>
          <p:cNvSpPr>
            <a:spLocks noGrp="1"/>
          </p:cNvSpPr>
          <p:nvPr>
            <p:ph type="title"/>
          </p:nvPr>
        </p:nvSpPr>
        <p:spPr/>
        <p:txBody>
          <a:bodyPr/>
          <a:lstStyle/>
          <a:p>
            <a:r>
              <a:rPr lang="en-US" dirty="0"/>
              <a:t>Storage service category</a:t>
            </a:r>
          </a:p>
        </p:txBody>
      </p:sp>
      <p:sp>
        <p:nvSpPr>
          <p:cNvPr id="22" name="TextBox 21">
            <a:extLst>
              <a:ext uri="{FF2B5EF4-FFF2-40B4-BE49-F238E27FC236}">
                <a16:creationId xmlns="" xmlns:a16="http://schemas.microsoft.com/office/drawing/2014/main" id="{175EBD76-33FF-C249-857A-D5B03B431E46}"/>
              </a:ext>
            </a:extLst>
          </p:cNvPr>
          <p:cNvSpPr txBox="1"/>
          <p:nvPr/>
        </p:nvSpPr>
        <p:spPr>
          <a:xfrm>
            <a:off x="7498080" y="1767840"/>
            <a:ext cx="3193503" cy="461665"/>
          </a:xfrm>
          <a:prstGeom prst="rect">
            <a:avLst/>
          </a:prstGeom>
          <a:noFill/>
        </p:spPr>
        <p:txBody>
          <a:bodyPr wrap="none" rtlCol="0">
            <a:spAutoFit/>
          </a:bodyPr>
          <a:lstStyle/>
          <a:p>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AWS storage </a:t>
            </a:r>
            <a:r>
              <a:rPr lang="en-US" sz="2400" dirty="0">
                <a:latin typeface="Amazon Ember" panose="020B0603020204020204" pitchFamily="34" charset="0"/>
                <a:ea typeface="Amazon Ember" panose="020B0603020204020204" pitchFamily="34" charset="0"/>
                <a:cs typeface="Amazon Ember" panose="020B0603020204020204" pitchFamily="34" charset="0"/>
              </a:rPr>
              <a:t>services</a:t>
            </a:r>
          </a:p>
        </p:txBody>
      </p:sp>
      <p:sp>
        <p:nvSpPr>
          <p:cNvPr id="25" name="TextBox 24">
            <a:extLst>
              <a:ext uri="{FF2B5EF4-FFF2-40B4-BE49-F238E27FC236}">
                <a16:creationId xmlns="" xmlns:a16="http://schemas.microsoft.com/office/drawing/2014/main" id="{DB05E0FA-65E7-8948-82FB-DEF1ABDA01B1}"/>
              </a:ext>
            </a:extLst>
          </p:cNvPr>
          <p:cNvSpPr txBox="1"/>
          <p:nvPr/>
        </p:nvSpPr>
        <p:spPr>
          <a:xfrm>
            <a:off x="6977477" y="3811992"/>
            <a:ext cx="1975088" cy="830997"/>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Elastic Block Store (Amazon EBS)</a:t>
            </a:r>
          </a:p>
        </p:txBody>
      </p:sp>
      <p:sp>
        <p:nvSpPr>
          <p:cNvPr id="26" name="TextBox 25">
            <a:extLst>
              <a:ext uri="{FF2B5EF4-FFF2-40B4-BE49-F238E27FC236}">
                <a16:creationId xmlns="" xmlns:a16="http://schemas.microsoft.com/office/drawing/2014/main" id="{5815BD1B-544F-2E4B-9156-EE3B009596B7}"/>
              </a:ext>
            </a:extLst>
          </p:cNvPr>
          <p:cNvSpPr txBox="1"/>
          <p:nvPr/>
        </p:nvSpPr>
        <p:spPr>
          <a:xfrm>
            <a:off x="9058954" y="3824183"/>
            <a:ext cx="1946816" cy="830997"/>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Elastic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File System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(Amazon EFS)</a:t>
            </a:r>
          </a:p>
        </p:txBody>
      </p:sp>
      <p:sp>
        <p:nvSpPr>
          <p:cNvPr id="30" name="TextBox 29">
            <a:extLst>
              <a:ext uri="{FF2B5EF4-FFF2-40B4-BE49-F238E27FC236}">
                <a16:creationId xmlns="" xmlns:a16="http://schemas.microsoft.com/office/drawing/2014/main" id="{77B8B150-4F32-1A44-A83C-6A4B24ACB6ED}"/>
              </a:ext>
            </a:extLst>
          </p:cNvPr>
          <p:cNvSpPr txBox="1"/>
          <p:nvPr/>
        </p:nvSpPr>
        <p:spPr>
          <a:xfrm>
            <a:off x="4691987" y="3811992"/>
            <a:ext cx="2303123" cy="830997"/>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Simple Storage Service (Amazon S3)</a:t>
            </a:r>
          </a:p>
        </p:txBody>
      </p:sp>
      <p:grpSp>
        <p:nvGrpSpPr>
          <p:cNvPr id="5" name="Group 4">
            <a:extLst>
              <a:ext uri="{FF2B5EF4-FFF2-40B4-BE49-F238E27FC236}">
                <a16:creationId xmlns="" xmlns:a16="http://schemas.microsoft.com/office/drawing/2014/main" id="{55A8CB0C-C993-B2CD-5C2B-60C1B9EF2652}"/>
              </a:ext>
              <a:ext uri="{C183D7F6-B498-43B3-948B-1728B52AA6E4}">
                <adec:decorative xmlns="" xmlns:adec="http://schemas.microsoft.com/office/drawing/2017/decorative" val="1"/>
              </a:ext>
            </a:extLst>
          </p:cNvPr>
          <p:cNvGrpSpPr/>
          <p:nvPr/>
        </p:nvGrpSpPr>
        <p:grpSpPr>
          <a:xfrm>
            <a:off x="5507444" y="1645920"/>
            <a:ext cx="4896396" cy="4003040"/>
            <a:chOff x="5507444" y="1645920"/>
            <a:chExt cx="4896396" cy="4003040"/>
          </a:xfrm>
        </p:grpSpPr>
        <p:pic>
          <p:nvPicPr>
            <p:cNvPr id="23" name="Graphic 22">
              <a:extLst>
                <a:ext uri="{FF2B5EF4-FFF2-40B4-BE49-F238E27FC236}">
                  <a16:creationId xmlns="" xmlns:a16="http://schemas.microsoft.com/office/drawing/2014/main" id="{F5AD848D-096D-AD48-A30B-8B76641E39AB}"/>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604724" y="1645920"/>
              <a:ext cx="952500" cy="952500"/>
            </a:xfrm>
            <a:prstGeom prst="rect">
              <a:avLst/>
            </a:prstGeom>
          </p:spPr>
        </p:pic>
        <p:pic>
          <p:nvPicPr>
            <p:cNvPr id="27" name="Graphic 26">
              <a:extLst>
                <a:ext uri="{FF2B5EF4-FFF2-40B4-BE49-F238E27FC236}">
                  <a16:creationId xmlns="" xmlns:a16="http://schemas.microsoft.com/office/drawing/2014/main" id="{0770DF43-F769-9740-9FF7-040471A010B2}"/>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7630162" y="3108960"/>
              <a:ext cx="711200" cy="711200"/>
            </a:xfrm>
            <a:prstGeom prst="rect">
              <a:avLst/>
            </a:prstGeom>
          </p:spPr>
        </p:pic>
        <p:pic>
          <p:nvPicPr>
            <p:cNvPr id="28" name="Graphic 27">
              <a:extLst>
                <a:ext uri="{FF2B5EF4-FFF2-40B4-BE49-F238E27FC236}">
                  <a16:creationId xmlns="" xmlns:a16="http://schemas.microsoft.com/office/drawing/2014/main" id="{F4C2B7D8-41E8-AB4E-A0FC-0DFC8AE5E362}"/>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692640" y="3108960"/>
              <a:ext cx="711200" cy="711200"/>
            </a:xfrm>
            <a:prstGeom prst="rect">
              <a:avLst/>
            </a:prstGeom>
          </p:spPr>
        </p:pic>
        <p:pic>
          <p:nvPicPr>
            <p:cNvPr id="29" name="Graphic 28">
              <a:extLst>
                <a:ext uri="{FF2B5EF4-FFF2-40B4-BE49-F238E27FC236}">
                  <a16:creationId xmlns="" xmlns:a16="http://schemas.microsoft.com/office/drawing/2014/main" id="{F28C9015-696E-B64C-AB86-98805962E1CC}"/>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507444" y="3108960"/>
              <a:ext cx="711200" cy="711200"/>
            </a:xfrm>
            <a:prstGeom prst="rect">
              <a:avLst/>
            </a:prstGeom>
          </p:spPr>
        </p:pic>
        <p:pic>
          <p:nvPicPr>
            <p:cNvPr id="31" name="Graphic 30">
              <a:extLst>
                <a:ext uri="{FF2B5EF4-FFF2-40B4-BE49-F238E27FC236}">
                  <a16:creationId xmlns="" xmlns:a16="http://schemas.microsoft.com/office/drawing/2014/main" id="{95687B1B-A788-4749-B9D8-7CC5B4524200}"/>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6634069" y="4937760"/>
              <a:ext cx="711200" cy="711200"/>
            </a:xfrm>
            <a:prstGeom prst="rect">
              <a:avLst/>
            </a:prstGeom>
          </p:spPr>
        </p:pic>
      </p:grpSp>
      <p:sp>
        <p:nvSpPr>
          <p:cNvPr id="32" name="TextBox 31">
            <a:extLst>
              <a:ext uri="{FF2B5EF4-FFF2-40B4-BE49-F238E27FC236}">
                <a16:creationId xmlns="" xmlns:a16="http://schemas.microsoft.com/office/drawing/2014/main" id="{66B140F6-4831-9244-9196-77012FEA7B09}"/>
              </a:ext>
            </a:extLst>
          </p:cNvPr>
          <p:cNvSpPr txBox="1"/>
          <p:nvPr/>
        </p:nvSpPr>
        <p:spPr>
          <a:xfrm>
            <a:off x="5826525" y="5659465"/>
            <a:ext cx="2301904" cy="830997"/>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Simple Storage Service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Glacier</a:t>
            </a:r>
          </a:p>
        </p:txBody>
      </p:sp>
      <p:pic>
        <p:nvPicPr>
          <p:cNvPr id="36" name="Picture 35">
            <a:extLst>
              <a:ext uri="{FF2B5EF4-FFF2-40B4-BE49-F238E27FC236}">
                <a16:creationId xmlns="" xmlns:a16="http://schemas.microsoft.com/office/drawing/2014/main" id="{1016A4DB-0173-2445-A6C9-B54A39F67EF5}"/>
              </a:ext>
              <a:ext uri="{C183D7F6-B498-43B3-948B-1728B52AA6E4}">
                <adec:decorative xmlns="" xmlns:adec="http://schemas.microsoft.com/office/drawing/2017/decorative" val="1"/>
              </a:ext>
            </a:extLst>
          </p:cNvPr>
          <p:cNvPicPr>
            <a:picLocks noChangeAspect="1"/>
          </p:cNvPicPr>
          <p:nvPr/>
        </p:nvPicPr>
        <p:blipFill>
          <a:blip r:embed="rId14"/>
          <a:stretch>
            <a:fillRect/>
          </a:stretch>
        </p:blipFill>
        <p:spPr>
          <a:xfrm>
            <a:off x="548640" y="1645920"/>
            <a:ext cx="3657600" cy="2743200"/>
          </a:xfrm>
          <a:prstGeom prst="rect">
            <a:avLst/>
          </a:prstGeom>
        </p:spPr>
      </p:pic>
      <p:sp>
        <p:nvSpPr>
          <p:cNvPr id="37" name="Footer Placeholder 3">
            <a:extLst>
              <a:ext uri="{FF2B5EF4-FFF2-40B4-BE49-F238E27FC236}">
                <a16:creationId xmlns="" xmlns:a16="http://schemas.microsoft.com/office/drawing/2014/main" id="{8FB6F866-474F-6942-9BCE-AD7FBF7BE088}"/>
              </a:ext>
              <a:ext uri="{C183D7F6-B498-43B3-948B-1728B52AA6E4}">
                <adec:decorative xmlns="" xmlns:adec="http://schemas.microsoft.com/office/drawing/2017/decorative" val="1"/>
              </a:ext>
            </a:extLst>
          </p:cNvPr>
          <p:cNvSpPr txBox="1">
            <a:spLocks/>
          </p:cNvSpPr>
          <p:nvPr/>
        </p:nvSpPr>
        <p:spPr>
          <a:xfrm>
            <a:off x="419101" y="4463771"/>
            <a:ext cx="4055556" cy="179217"/>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Photo from https://</a:t>
            </a:r>
            <a:r>
              <a:rPr lang="en-US" dirty="0" err="1"/>
              <a:t>www.pexels.com</a:t>
            </a:r>
            <a:r>
              <a:rPr lang="en-US" dirty="0"/>
              <a:t>/photo/black-and-grey-device-159282/</a:t>
            </a:r>
          </a:p>
        </p:txBody>
      </p:sp>
    </p:spTree>
    <p:custDataLst>
      <p:tags r:id="rId1"/>
    </p:custDataLst>
    <p:extLst>
      <p:ext uri="{BB962C8B-B14F-4D97-AF65-F5344CB8AC3E}">
        <p14:creationId xmlns:p14="http://schemas.microsoft.com/office/powerpoint/2010/main" val="966340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001D3DC-FEC8-1019-BB99-69D1C224CB2F}"/>
              </a:ext>
            </a:extLst>
          </p:cNvPr>
          <p:cNvSpPr>
            <a:spLocks noGrp="1"/>
          </p:cNvSpPr>
          <p:nvPr>
            <p:ph type="sldNum" sz="quarter" idx="20"/>
          </p:nvPr>
        </p:nvSpPr>
        <p:spPr/>
        <p:txBody>
          <a:bodyPr/>
          <a:lstStyle/>
          <a:p>
            <a:fld id="{930176A1-BCF0-4712-97A6-6B495F55390B}" type="slidenum">
              <a:rPr lang="en-US" smtClean="0"/>
              <a:t>18</a:t>
            </a:fld>
            <a:endParaRPr lang="en-US"/>
          </a:p>
        </p:txBody>
      </p:sp>
      <p:sp>
        <p:nvSpPr>
          <p:cNvPr id="2" name="Title 1">
            <a:extLst>
              <a:ext uri="{FF2B5EF4-FFF2-40B4-BE49-F238E27FC236}">
                <a16:creationId xmlns="" xmlns:a16="http://schemas.microsoft.com/office/drawing/2014/main" id="{8022C665-1496-E04B-9833-4210992DF353}"/>
              </a:ext>
            </a:extLst>
          </p:cNvPr>
          <p:cNvSpPr>
            <a:spLocks noGrp="1"/>
          </p:cNvSpPr>
          <p:nvPr>
            <p:ph type="title"/>
          </p:nvPr>
        </p:nvSpPr>
        <p:spPr/>
        <p:txBody>
          <a:bodyPr/>
          <a:lstStyle/>
          <a:p>
            <a:r>
              <a:rPr lang="en-US" dirty="0"/>
              <a:t>Compute service category</a:t>
            </a:r>
          </a:p>
        </p:txBody>
      </p:sp>
      <p:sp>
        <p:nvSpPr>
          <p:cNvPr id="24" name="TextBox 23">
            <a:extLst>
              <a:ext uri="{FF2B5EF4-FFF2-40B4-BE49-F238E27FC236}">
                <a16:creationId xmlns="" xmlns:a16="http://schemas.microsoft.com/office/drawing/2014/main" id="{9B76C446-310D-D844-BD03-DEB6DCF1FF8F}"/>
              </a:ext>
            </a:extLst>
          </p:cNvPr>
          <p:cNvSpPr txBox="1"/>
          <p:nvPr/>
        </p:nvSpPr>
        <p:spPr>
          <a:xfrm>
            <a:off x="7516860" y="1767840"/>
            <a:ext cx="3425938" cy="461665"/>
          </a:xfrm>
          <a:prstGeom prst="rect">
            <a:avLst/>
          </a:prstGeom>
          <a:noFill/>
        </p:spPr>
        <p:txBody>
          <a:bodyPr wrap="none" rtlCol="0">
            <a:spAutoFit/>
          </a:bodyPr>
          <a:lstStyle/>
          <a:p>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AWS Compute </a:t>
            </a:r>
            <a:r>
              <a:rPr lang="en-US" sz="2400" dirty="0">
                <a:latin typeface="Amazon Ember" panose="020B0603020204020204" pitchFamily="34" charset="0"/>
                <a:ea typeface="Amazon Ember" panose="020B0603020204020204" pitchFamily="34" charset="0"/>
                <a:cs typeface="Amazon Ember" panose="020B0603020204020204" pitchFamily="34" charset="0"/>
              </a:rPr>
              <a:t>services</a:t>
            </a:r>
          </a:p>
        </p:txBody>
      </p:sp>
      <p:sp>
        <p:nvSpPr>
          <p:cNvPr id="6" name="TextBox 5">
            <a:extLst>
              <a:ext uri="{FF2B5EF4-FFF2-40B4-BE49-F238E27FC236}">
                <a16:creationId xmlns="" xmlns:a16="http://schemas.microsoft.com/office/drawing/2014/main" id="{73E783F2-02D4-E640-B7D7-06500347C1CA}"/>
              </a:ext>
            </a:extLst>
          </p:cNvPr>
          <p:cNvSpPr txBox="1"/>
          <p:nvPr/>
        </p:nvSpPr>
        <p:spPr>
          <a:xfrm>
            <a:off x="5114103" y="3833271"/>
            <a:ext cx="1513305"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EC2</a:t>
            </a:r>
          </a:p>
        </p:txBody>
      </p:sp>
      <p:sp>
        <p:nvSpPr>
          <p:cNvPr id="9" name="TextBox 8">
            <a:extLst>
              <a:ext uri="{FF2B5EF4-FFF2-40B4-BE49-F238E27FC236}">
                <a16:creationId xmlns="" xmlns:a16="http://schemas.microsoft.com/office/drawing/2014/main" id="{2134AB42-E5B9-534F-91C3-CC6235D69904}"/>
              </a:ext>
            </a:extLst>
          </p:cNvPr>
          <p:cNvSpPr txBox="1"/>
          <p:nvPr/>
        </p:nvSpPr>
        <p:spPr>
          <a:xfrm>
            <a:off x="6859985" y="3821998"/>
            <a:ext cx="1352391"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EC2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Auto Scaling</a:t>
            </a:r>
          </a:p>
        </p:txBody>
      </p:sp>
      <p:sp>
        <p:nvSpPr>
          <p:cNvPr id="11" name="TextBox 10">
            <a:extLst>
              <a:ext uri="{FF2B5EF4-FFF2-40B4-BE49-F238E27FC236}">
                <a16:creationId xmlns="" xmlns:a16="http://schemas.microsoft.com/office/drawing/2014/main" id="{305E3A61-31C5-CF4E-95BD-700D125AEE04}"/>
              </a:ext>
            </a:extLst>
          </p:cNvPr>
          <p:cNvSpPr txBox="1"/>
          <p:nvPr/>
        </p:nvSpPr>
        <p:spPr>
          <a:xfrm>
            <a:off x="8287575" y="3789560"/>
            <a:ext cx="1828060" cy="830997"/>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Elastic Container Service (Amazon ECS)</a:t>
            </a:r>
          </a:p>
        </p:txBody>
      </p:sp>
      <p:sp>
        <p:nvSpPr>
          <p:cNvPr id="13" name="TextBox 12">
            <a:extLst>
              <a:ext uri="{FF2B5EF4-FFF2-40B4-BE49-F238E27FC236}">
                <a16:creationId xmlns="" xmlns:a16="http://schemas.microsoft.com/office/drawing/2014/main" id="{7FF9B5EE-18FB-7E40-A786-5E3182319AD9}"/>
              </a:ext>
            </a:extLst>
          </p:cNvPr>
          <p:cNvSpPr txBox="1"/>
          <p:nvPr/>
        </p:nvSpPr>
        <p:spPr>
          <a:xfrm>
            <a:off x="5194561" y="5642359"/>
            <a:ext cx="1352391"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Elastic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Beanstalk</a:t>
            </a:r>
          </a:p>
        </p:txBody>
      </p:sp>
      <p:sp>
        <p:nvSpPr>
          <p:cNvPr id="15" name="TextBox 14">
            <a:extLst>
              <a:ext uri="{FF2B5EF4-FFF2-40B4-BE49-F238E27FC236}">
                <a16:creationId xmlns="" xmlns:a16="http://schemas.microsoft.com/office/drawing/2014/main" id="{B1410AB9-7F99-4F43-89CA-988B0920A106}"/>
              </a:ext>
            </a:extLst>
          </p:cNvPr>
          <p:cNvSpPr txBox="1"/>
          <p:nvPr/>
        </p:nvSpPr>
        <p:spPr>
          <a:xfrm>
            <a:off x="6859984" y="5674588"/>
            <a:ext cx="1352391"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Lambda</a:t>
            </a:r>
          </a:p>
        </p:txBody>
      </p:sp>
      <p:sp>
        <p:nvSpPr>
          <p:cNvPr id="17" name="TextBox 16">
            <a:extLst>
              <a:ext uri="{FF2B5EF4-FFF2-40B4-BE49-F238E27FC236}">
                <a16:creationId xmlns="" xmlns:a16="http://schemas.microsoft.com/office/drawing/2014/main" id="{8FE0FDC4-1758-FA49-8759-2D569358BBA4}"/>
              </a:ext>
            </a:extLst>
          </p:cNvPr>
          <p:cNvSpPr txBox="1"/>
          <p:nvPr/>
        </p:nvSpPr>
        <p:spPr>
          <a:xfrm>
            <a:off x="8173560" y="5664437"/>
            <a:ext cx="1994145" cy="830997"/>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Elastic Kubernetes Service (Amazon EKS)</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8" name="Picture 27">
            <a:extLst>
              <a:ext uri="{FF2B5EF4-FFF2-40B4-BE49-F238E27FC236}">
                <a16:creationId xmlns="" xmlns:a16="http://schemas.microsoft.com/office/drawing/2014/main" id="{F95B9AD2-D45D-524D-9466-71B826040B67}"/>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548640" y="1645920"/>
            <a:ext cx="3775587" cy="2560320"/>
          </a:xfrm>
          <a:prstGeom prst="rect">
            <a:avLst/>
          </a:prstGeom>
        </p:spPr>
      </p:pic>
      <p:sp>
        <p:nvSpPr>
          <p:cNvPr id="29" name="Footer Placeholder 3">
            <a:extLst>
              <a:ext uri="{FF2B5EF4-FFF2-40B4-BE49-F238E27FC236}">
                <a16:creationId xmlns="" xmlns:a16="http://schemas.microsoft.com/office/drawing/2014/main" id="{A47F20A5-7E8A-1F42-BA35-AE435D152481}"/>
              </a:ext>
              <a:ext uri="{C183D7F6-B498-43B3-948B-1728B52AA6E4}">
                <adec:decorative xmlns="" xmlns:adec="http://schemas.microsoft.com/office/drawing/2017/decorative" val="1"/>
              </a:ext>
            </a:extLst>
          </p:cNvPr>
          <p:cNvSpPr txBox="1">
            <a:spLocks/>
          </p:cNvSpPr>
          <p:nvPr/>
        </p:nvSpPr>
        <p:spPr>
          <a:xfrm>
            <a:off x="480659" y="4206240"/>
            <a:ext cx="4196781" cy="463930"/>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Photo from https://</a:t>
            </a:r>
            <a:r>
              <a:rPr lang="en-US" dirty="0" err="1"/>
              <a:t>www.pexels.com</a:t>
            </a:r>
            <a:r>
              <a:rPr lang="en-US" dirty="0"/>
              <a:t>/photo/technology-computer-lines-board-50711/</a:t>
            </a:r>
          </a:p>
        </p:txBody>
      </p:sp>
      <p:sp>
        <p:nvSpPr>
          <p:cNvPr id="26" name="TextBox 25">
            <a:extLst>
              <a:ext uri="{FF2B5EF4-FFF2-40B4-BE49-F238E27FC236}">
                <a16:creationId xmlns="" xmlns:a16="http://schemas.microsoft.com/office/drawing/2014/main" id="{7B65081C-4504-6541-9B6A-EF386C3DD8D3}"/>
              </a:ext>
            </a:extLst>
          </p:cNvPr>
          <p:cNvSpPr txBox="1"/>
          <p:nvPr/>
        </p:nvSpPr>
        <p:spPr>
          <a:xfrm>
            <a:off x="10197653" y="3833271"/>
            <a:ext cx="1859765" cy="830997"/>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EC2 Container Registry</a:t>
            </a:r>
          </a:p>
        </p:txBody>
      </p:sp>
      <p:sp>
        <p:nvSpPr>
          <p:cNvPr id="30" name="TextBox 29">
            <a:extLst>
              <a:ext uri="{FF2B5EF4-FFF2-40B4-BE49-F238E27FC236}">
                <a16:creationId xmlns="" xmlns:a16="http://schemas.microsoft.com/office/drawing/2014/main" id="{FE7CEDAE-DE31-644E-A34E-3A2669C8510A}"/>
              </a:ext>
            </a:extLst>
          </p:cNvPr>
          <p:cNvSpPr txBox="1"/>
          <p:nvPr/>
        </p:nvSpPr>
        <p:spPr>
          <a:xfrm>
            <a:off x="10340340" y="5697840"/>
            <a:ext cx="1352391"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a:t>
            </a:r>
            <a:r>
              <a:rPr lang="en-US" sz="1600" dirty="0" err="1">
                <a:latin typeface="Amazon Ember" panose="020B0603020204020204" pitchFamily="34" charset="0"/>
                <a:ea typeface="Amazon Ember" panose="020B0603020204020204" pitchFamily="34" charset="0"/>
                <a:cs typeface="Amazon Ember" panose="020B0603020204020204" pitchFamily="34" charset="0"/>
              </a:rPr>
              <a:t>Fargate</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8" name="Group 7">
            <a:extLst>
              <a:ext uri="{FF2B5EF4-FFF2-40B4-BE49-F238E27FC236}">
                <a16:creationId xmlns="" xmlns:a16="http://schemas.microsoft.com/office/drawing/2014/main" id="{FFD36E2B-481C-1D88-6057-AD817D9EDEC9}"/>
              </a:ext>
              <a:ext uri="{C183D7F6-B498-43B3-948B-1728B52AA6E4}">
                <adec:decorative xmlns="" xmlns:adec="http://schemas.microsoft.com/office/drawing/2017/decorative" val="1"/>
              </a:ext>
            </a:extLst>
          </p:cNvPr>
          <p:cNvGrpSpPr/>
          <p:nvPr/>
        </p:nvGrpSpPr>
        <p:grpSpPr>
          <a:xfrm>
            <a:off x="5484185" y="1645920"/>
            <a:ext cx="5955787" cy="4028668"/>
            <a:chOff x="5484185" y="1645920"/>
            <a:chExt cx="5955787" cy="4028668"/>
          </a:xfrm>
        </p:grpSpPr>
        <p:pic>
          <p:nvPicPr>
            <p:cNvPr id="5" name="Graphic 4">
              <a:extLst>
                <a:ext uri="{FF2B5EF4-FFF2-40B4-BE49-F238E27FC236}">
                  <a16:creationId xmlns="" xmlns:a16="http://schemas.microsoft.com/office/drawing/2014/main" id="{467476B8-F9E0-204D-9D5F-CF449329187D}"/>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83680" y="1645920"/>
              <a:ext cx="952500" cy="952500"/>
            </a:xfrm>
            <a:prstGeom prst="rect">
              <a:avLst/>
            </a:prstGeom>
          </p:spPr>
        </p:pic>
        <p:pic>
          <p:nvPicPr>
            <p:cNvPr id="7" name="Graphic 6">
              <a:extLst>
                <a:ext uri="{FF2B5EF4-FFF2-40B4-BE49-F238E27FC236}">
                  <a16:creationId xmlns="" xmlns:a16="http://schemas.microsoft.com/office/drawing/2014/main" id="{07C8713D-BF19-814C-A7A6-88AB7C2F7BF1}"/>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486400" y="3108960"/>
              <a:ext cx="711200" cy="711200"/>
            </a:xfrm>
            <a:prstGeom prst="rect">
              <a:avLst/>
            </a:prstGeom>
          </p:spPr>
        </p:pic>
        <p:pic>
          <p:nvPicPr>
            <p:cNvPr id="10" name="Graphic 9">
              <a:extLst>
                <a:ext uri="{FF2B5EF4-FFF2-40B4-BE49-F238E27FC236}">
                  <a16:creationId xmlns="" xmlns:a16="http://schemas.microsoft.com/office/drawing/2014/main" id="{B83AC237-52BF-1D42-A9AA-92AED9A91133}"/>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7149609" y="3108960"/>
              <a:ext cx="711200" cy="711200"/>
            </a:xfrm>
            <a:prstGeom prst="rect">
              <a:avLst/>
            </a:prstGeom>
          </p:spPr>
        </p:pic>
        <p:pic>
          <p:nvPicPr>
            <p:cNvPr id="12" name="Graphic 11">
              <a:extLst>
                <a:ext uri="{FF2B5EF4-FFF2-40B4-BE49-F238E27FC236}">
                  <a16:creationId xmlns="" xmlns:a16="http://schemas.microsoft.com/office/drawing/2014/main" id="{AB85EAA8-3311-5D47-AF6F-A69CB7902773}"/>
                </a:ext>
                <a:ext uri="{C183D7F6-B498-43B3-948B-1728B52AA6E4}">
                  <adec:decorative xmlns="" xmlns:adec="http://schemas.microsoft.com/office/drawing/2017/decorative" val="1"/>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8815033" y="3108960"/>
              <a:ext cx="711200" cy="711200"/>
            </a:xfrm>
            <a:prstGeom prst="rect">
              <a:avLst/>
            </a:prstGeom>
          </p:spPr>
        </p:pic>
        <p:pic>
          <p:nvPicPr>
            <p:cNvPr id="14" name="Graphic 13">
              <a:extLst>
                <a:ext uri="{FF2B5EF4-FFF2-40B4-BE49-F238E27FC236}">
                  <a16:creationId xmlns="" xmlns:a16="http://schemas.microsoft.com/office/drawing/2014/main" id="{D18A85BB-3AAC-9642-AEC9-2EF03139119F}"/>
                </a:ext>
                <a:ext uri="{C183D7F6-B498-43B3-948B-1728B52AA6E4}">
                  <adec:decorative xmlns="" xmlns:adec="http://schemas.microsoft.com/office/drawing/2017/decorative" val="1"/>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5484185" y="4937760"/>
              <a:ext cx="711200" cy="711200"/>
            </a:xfrm>
            <a:prstGeom prst="rect">
              <a:avLst/>
            </a:prstGeom>
          </p:spPr>
        </p:pic>
        <p:pic>
          <p:nvPicPr>
            <p:cNvPr id="16" name="Graphic 15">
              <a:extLst>
                <a:ext uri="{FF2B5EF4-FFF2-40B4-BE49-F238E27FC236}">
                  <a16:creationId xmlns="" xmlns:a16="http://schemas.microsoft.com/office/drawing/2014/main" id="{6AEFBB74-E736-3141-AE1E-936FF86B5666}"/>
                </a:ext>
                <a:ext uri="{C183D7F6-B498-43B3-948B-1728B52AA6E4}">
                  <adec:decorative xmlns="" xmlns:adec="http://schemas.microsoft.com/office/drawing/2017/decorative" val="1"/>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7149609" y="4937760"/>
              <a:ext cx="711200" cy="711200"/>
            </a:xfrm>
            <a:prstGeom prst="rect">
              <a:avLst/>
            </a:prstGeom>
          </p:spPr>
        </p:pic>
        <p:pic>
          <p:nvPicPr>
            <p:cNvPr id="18" name="Graphic 17">
              <a:extLst>
                <a:ext uri="{FF2B5EF4-FFF2-40B4-BE49-F238E27FC236}">
                  <a16:creationId xmlns="" xmlns:a16="http://schemas.microsoft.com/office/drawing/2014/main" id="{0FFE239B-41D2-0549-AB6C-2F8FFC05E9EB}"/>
                </a:ext>
                <a:ext uri="{C183D7F6-B498-43B3-948B-1728B52AA6E4}">
                  <adec:decorative xmlns="" xmlns:adec="http://schemas.microsoft.com/office/drawing/2017/decorative" val="1"/>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8815033" y="4937760"/>
              <a:ext cx="711200" cy="711200"/>
            </a:xfrm>
            <a:prstGeom prst="rect">
              <a:avLst/>
            </a:prstGeom>
          </p:spPr>
        </p:pic>
        <p:pic>
          <p:nvPicPr>
            <p:cNvPr id="27" name="Graphic 26">
              <a:extLst>
                <a:ext uri="{FF2B5EF4-FFF2-40B4-BE49-F238E27FC236}">
                  <a16:creationId xmlns="" xmlns:a16="http://schemas.microsoft.com/office/drawing/2014/main" id="{18997595-C48E-754B-A7AF-5F93BA7B74F1}"/>
                </a:ext>
                <a:ext uri="{C183D7F6-B498-43B3-948B-1728B52AA6E4}">
                  <adec:decorative xmlns="" xmlns:adec="http://schemas.microsoft.com/office/drawing/2017/decorative" val="1"/>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10728772" y="3108960"/>
              <a:ext cx="711200" cy="711200"/>
            </a:xfrm>
            <a:prstGeom prst="rect">
              <a:avLst/>
            </a:prstGeom>
          </p:spPr>
        </p:pic>
        <p:pic>
          <p:nvPicPr>
            <p:cNvPr id="31" name="Graphic 30">
              <a:extLst>
                <a:ext uri="{FF2B5EF4-FFF2-40B4-BE49-F238E27FC236}">
                  <a16:creationId xmlns="" xmlns:a16="http://schemas.microsoft.com/office/drawing/2014/main" id="{CF61E6DB-5A07-E54A-BF98-CD97D72D9F41}"/>
                </a:ext>
                <a:ext uri="{C183D7F6-B498-43B3-948B-1728B52AA6E4}">
                  <adec:decorative xmlns="" xmlns:adec="http://schemas.microsoft.com/office/drawing/2017/decorative" val="1"/>
                </a:ext>
              </a:extLst>
            </p:cNvPr>
            <p:cNvPicPr>
              <a:picLocks noChangeAspect="1"/>
            </p:cNvPicPr>
            <p:nvPr/>
          </p:nvPicPr>
          <p:blipFill>
            <a:blip r:embed="rId21">
              <a:extLst>
                <a:ext uri="{96DAC541-7B7A-43D3-8B79-37D633B846F1}">
                  <asvg:svgBlip xmlns="" xmlns:asvg="http://schemas.microsoft.com/office/drawing/2016/SVG/main" r:embed="rId22"/>
                </a:ext>
              </a:extLst>
            </a:blip>
            <a:stretch>
              <a:fillRect/>
            </a:stretch>
          </p:blipFill>
          <p:spPr>
            <a:xfrm>
              <a:off x="10685448" y="4963388"/>
              <a:ext cx="711200" cy="711200"/>
            </a:xfrm>
            <a:prstGeom prst="rect">
              <a:avLst/>
            </a:prstGeom>
          </p:spPr>
        </p:pic>
      </p:grpSp>
    </p:spTree>
    <p:custDataLst>
      <p:tags r:id="rId1"/>
    </p:custDataLst>
    <p:extLst>
      <p:ext uri="{BB962C8B-B14F-4D97-AF65-F5344CB8AC3E}">
        <p14:creationId xmlns:p14="http://schemas.microsoft.com/office/powerpoint/2010/main" val="60880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4F6EDAE2-DD84-0741-8437-A782FBC8E5AF}"/>
              </a:ext>
            </a:extLst>
          </p:cNvPr>
          <p:cNvSpPr>
            <a:spLocks noGrp="1"/>
          </p:cNvSpPr>
          <p:nvPr>
            <p:ph type="sldNum" sz="quarter" idx="20"/>
          </p:nvPr>
        </p:nvSpPr>
        <p:spPr/>
        <p:txBody>
          <a:bodyPr/>
          <a:lstStyle/>
          <a:p>
            <a:fld id="{930176A1-BCF0-4712-97A6-6B495F55390B}" type="slidenum">
              <a:rPr lang="en-US" smtClean="0"/>
              <a:t>19</a:t>
            </a:fld>
            <a:endParaRPr lang="en-US"/>
          </a:p>
        </p:txBody>
      </p:sp>
      <p:sp>
        <p:nvSpPr>
          <p:cNvPr id="2" name="Title 1">
            <a:extLst>
              <a:ext uri="{FF2B5EF4-FFF2-40B4-BE49-F238E27FC236}">
                <a16:creationId xmlns="" xmlns:a16="http://schemas.microsoft.com/office/drawing/2014/main" id="{BA344AC1-0E26-F949-B275-265A0C4F157F}"/>
              </a:ext>
            </a:extLst>
          </p:cNvPr>
          <p:cNvSpPr>
            <a:spLocks noGrp="1"/>
          </p:cNvSpPr>
          <p:nvPr>
            <p:ph type="title"/>
          </p:nvPr>
        </p:nvSpPr>
        <p:spPr/>
        <p:txBody>
          <a:bodyPr/>
          <a:lstStyle/>
          <a:p>
            <a:r>
              <a:rPr lang="en-US" dirty="0"/>
              <a:t>Database service category</a:t>
            </a:r>
          </a:p>
        </p:txBody>
      </p:sp>
      <p:sp>
        <p:nvSpPr>
          <p:cNvPr id="23" name="TextBox 22">
            <a:extLst>
              <a:ext uri="{FF2B5EF4-FFF2-40B4-BE49-F238E27FC236}">
                <a16:creationId xmlns="" xmlns:a16="http://schemas.microsoft.com/office/drawing/2014/main" id="{EBC4E005-B8AD-0C41-9D04-B965E9E6DCE1}"/>
              </a:ext>
            </a:extLst>
          </p:cNvPr>
          <p:cNvSpPr txBox="1"/>
          <p:nvPr/>
        </p:nvSpPr>
        <p:spPr>
          <a:xfrm>
            <a:off x="7485888" y="1767840"/>
            <a:ext cx="3448380" cy="461665"/>
          </a:xfrm>
          <a:prstGeom prst="rect">
            <a:avLst/>
          </a:prstGeom>
          <a:noFill/>
        </p:spPr>
        <p:txBody>
          <a:bodyPr wrap="none" rtlCol="0">
            <a:spAutoFit/>
          </a:bodyPr>
          <a:lstStyle/>
          <a:p>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AWS Database </a:t>
            </a:r>
            <a:r>
              <a:rPr lang="en-US" sz="2400" dirty="0">
                <a:latin typeface="Amazon Ember" panose="020B0603020204020204" pitchFamily="34" charset="0"/>
                <a:ea typeface="Amazon Ember" panose="020B0603020204020204" pitchFamily="34" charset="0"/>
                <a:cs typeface="Amazon Ember" panose="020B0603020204020204" pitchFamily="34" charset="0"/>
              </a:rPr>
              <a:t>services</a:t>
            </a:r>
          </a:p>
        </p:txBody>
      </p:sp>
      <p:sp>
        <p:nvSpPr>
          <p:cNvPr id="25" name="TextBox 24">
            <a:extLst>
              <a:ext uri="{FF2B5EF4-FFF2-40B4-BE49-F238E27FC236}">
                <a16:creationId xmlns="" xmlns:a16="http://schemas.microsoft.com/office/drawing/2014/main" id="{9E3B7899-2698-8649-9ED8-099DFA657624}"/>
              </a:ext>
            </a:extLst>
          </p:cNvPr>
          <p:cNvSpPr txBox="1"/>
          <p:nvPr/>
        </p:nvSpPr>
        <p:spPr>
          <a:xfrm>
            <a:off x="4868703" y="3818578"/>
            <a:ext cx="1947581"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Relational Database Service</a:t>
            </a:r>
          </a:p>
        </p:txBody>
      </p:sp>
      <p:sp>
        <p:nvSpPr>
          <p:cNvPr id="27" name="TextBox 26">
            <a:extLst>
              <a:ext uri="{FF2B5EF4-FFF2-40B4-BE49-F238E27FC236}">
                <a16:creationId xmlns="" xmlns:a16="http://schemas.microsoft.com/office/drawing/2014/main" id="{E76A11BC-CE21-2E43-8B1D-9EDFB69F8E0F}"/>
              </a:ext>
            </a:extLst>
          </p:cNvPr>
          <p:cNvSpPr txBox="1"/>
          <p:nvPr/>
        </p:nvSpPr>
        <p:spPr>
          <a:xfrm>
            <a:off x="7157495" y="3818578"/>
            <a:ext cx="1657401"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Aurora</a:t>
            </a:r>
          </a:p>
        </p:txBody>
      </p:sp>
      <p:sp>
        <p:nvSpPr>
          <p:cNvPr id="29" name="TextBox 28">
            <a:extLst>
              <a:ext uri="{FF2B5EF4-FFF2-40B4-BE49-F238E27FC236}">
                <a16:creationId xmlns="" xmlns:a16="http://schemas.microsoft.com/office/drawing/2014/main" id="{B64A410A-048B-0245-908E-E61AB4B3A32A}"/>
              </a:ext>
            </a:extLst>
          </p:cNvPr>
          <p:cNvSpPr txBox="1"/>
          <p:nvPr/>
        </p:nvSpPr>
        <p:spPr>
          <a:xfrm>
            <a:off x="6263996" y="5491579"/>
            <a:ext cx="1506552"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DynamoDB</a:t>
            </a:r>
          </a:p>
        </p:txBody>
      </p:sp>
      <p:sp>
        <p:nvSpPr>
          <p:cNvPr id="31" name="TextBox 30">
            <a:extLst>
              <a:ext uri="{FF2B5EF4-FFF2-40B4-BE49-F238E27FC236}">
                <a16:creationId xmlns="" xmlns:a16="http://schemas.microsoft.com/office/drawing/2014/main" id="{C48EE7FB-79B1-8E40-AC10-BB13CCBE0961}"/>
              </a:ext>
            </a:extLst>
          </p:cNvPr>
          <p:cNvSpPr txBox="1"/>
          <p:nvPr/>
        </p:nvSpPr>
        <p:spPr>
          <a:xfrm>
            <a:off x="9202762" y="3843168"/>
            <a:ext cx="1657401"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Redshift</a:t>
            </a:r>
          </a:p>
        </p:txBody>
      </p:sp>
      <p:grpSp>
        <p:nvGrpSpPr>
          <p:cNvPr id="5" name="Group 4">
            <a:extLst>
              <a:ext uri="{FF2B5EF4-FFF2-40B4-BE49-F238E27FC236}">
                <a16:creationId xmlns="" xmlns:a16="http://schemas.microsoft.com/office/drawing/2014/main" id="{FE361AFC-1C4A-F22B-0E61-E0209EFA9D74}"/>
              </a:ext>
              <a:ext uri="{C183D7F6-B498-43B3-948B-1728B52AA6E4}">
                <adec:decorative xmlns="" xmlns:adec="http://schemas.microsoft.com/office/drawing/2017/decorative" val="1"/>
              </a:ext>
            </a:extLst>
          </p:cNvPr>
          <p:cNvGrpSpPr/>
          <p:nvPr/>
        </p:nvGrpSpPr>
        <p:grpSpPr>
          <a:xfrm>
            <a:off x="5486400" y="1645920"/>
            <a:ext cx="4917440" cy="3822651"/>
            <a:chOff x="5486400" y="1645920"/>
            <a:chExt cx="4917440" cy="3822651"/>
          </a:xfrm>
        </p:grpSpPr>
        <p:pic>
          <p:nvPicPr>
            <p:cNvPr id="24" name="Graphic 23">
              <a:extLst>
                <a:ext uri="{FF2B5EF4-FFF2-40B4-BE49-F238E27FC236}">
                  <a16:creationId xmlns="" xmlns:a16="http://schemas.microsoft.com/office/drawing/2014/main" id="{1F56F32F-009F-C945-B93B-3160EE4ADA21}"/>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583680" y="1645920"/>
              <a:ext cx="952500" cy="952500"/>
            </a:xfrm>
            <a:prstGeom prst="rect">
              <a:avLst/>
            </a:prstGeom>
          </p:spPr>
        </p:pic>
        <p:pic>
          <p:nvPicPr>
            <p:cNvPr id="26" name="Graphic 25">
              <a:extLst>
                <a:ext uri="{FF2B5EF4-FFF2-40B4-BE49-F238E27FC236}">
                  <a16:creationId xmlns="" xmlns:a16="http://schemas.microsoft.com/office/drawing/2014/main" id="{10E4F61B-9CA4-4143-9D46-0CDA64F43080}"/>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486400" y="3108960"/>
              <a:ext cx="711200" cy="711200"/>
            </a:xfrm>
            <a:prstGeom prst="rect">
              <a:avLst/>
            </a:prstGeom>
          </p:spPr>
        </p:pic>
        <p:pic>
          <p:nvPicPr>
            <p:cNvPr id="28" name="Graphic 27">
              <a:extLst>
                <a:ext uri="{FF2B5EF4-FFF2-40B4-BE49-F238E27FC236}">
                  <a16:creationId xmlns="" xmlns:a16="http://schemas.microsoft.com/office/drawing/2014/main" id="{C99C7997-E425-9744-9A2D-E3E62A0470D6}"/>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7632192" y="3108960"/>
              <a:ext cx="711200" cy="711200"/>
            </a:xfrm>
            <a:prstGeom prst="rect">
              <a:avLst/>
            </a:prstGeom>
          </p:spPr>
        </p:pic>
        <p:pic>
          <p:nvPicPr>
            <p:cNvPr id="30" name="Graphic 29">
              <a:extLst>
                <a:ext uri="{FF2B5EF4-FFF2-40B4-BE49-F238E27FC236}">
                  <a16:creationId xmlns="" xmlns:a16="http://schemas.microsoft.com/office/drawing/2014/main" id="{B9F850C2-16F8-514E-B346-BFC0BE5F6F17}"/>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6685134" y="4757371"/>
              <a:ext cx="711200" cy="711200"/>
            </a:xfrm>
            <a:prstGeom prst="rect">
              <a:avLst/>
            </a:prstGeom>
          </p:spPr>
        </p:pic>
        <p:pic>
          <p:nvPicPr>
            <p:cNvPr id="32" name="Graphic 31">
              <a:extLst>
                <a:ext uri="{FF2B5EF4-FFF2-40B4-BE49-F238E27FC236}">
                  <a16:creationId xmlns="" xmlns:a16="http://schemas.microsoft.com/office/drawing/2014/main" id="{FFED9F67-019A-2D4B-B61E-C0C81535BFB6}"/>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9692640" y="3108960"/>
              <a:ext cx="711200" cy="711200"/>
            </a:xfrm>
            <a:prstGeom prst="rect">
              <a:avLst/>
            </a:prstGeom>
          </p:spPr>
        </p:pic>
      </p:grpSp>
      <p:pic>
        <p:nvPicPr>
          <p:cNvPr id="39" name="Picture 38">
            <a:extLst>
              <a:ext uri="{FF2B5EF4-FFF2-40B4-BE49-F238E27FC236}">
                <a16:creationId xmlns="" xmlns:a16="http://schemas.microsoft.com/office/drawing/2014/main" id="{16662EF0-FCD1-024C-95E4-8DF782F721D4}"/>
              </a:ext>
              <a:ext uri="{C183D7F6-B498-43B3-948B-1728B52AA6E4}">
                <adec:decorative xmlns="" xmlns:adec="http://schemas.microsoft.com/office/drawing/2017/decorative" val="1"/>
              </a:ext>
            </a:extLst>
          </p:cNvPr>
          <p:cNvPicPr>
            <a:picLocks noChangeAspect="1"/>
          </p:cNvPicPr>
          <p:nvPr/>
        </p:nvPicPr>
        <p:blipFill rotWithShape="1">
          <a:blip r:embed="rId14"/>
          <a:srcRect r="69426"/>
          <a:stretch/>
        </p:blipFill>
        <p:spPr>
          <a:xfrm>
            <a:off x="552564" y="1635541"/>
            <a:ext cx="3200976" cy="4328715"/>
          </a:xfrm>
          <a:prstGeom prst="rect">
            <a:avLst/>
          </a:prstGeom>
        </p:spPr>
      </p:pic>
      <p:sp>
        <p:nvSpPr>
          <p:cNvPr id="40" name="Footer Placeholder 3">
            <a:extLst>
              <a:ext uri="{FF2B5EF4-FFF2-40B4-BE49-F238E27FC236}">
                <a16:creationId xmlns="" xmlns:a16="http://schemas.microsoft.com/office/drawing/2014/main" id="{32AFDBBA-C83B-9949-AE68-D04BCEC80960}"/>
              </a:ext>
              <a:ext uri="{C183D7F6-B498-43B3-948B-1728B52AA6E4}">
                <adec:decorative xmlns="" xmlns:adec="http://schemas.microsoft.com/office/drawing/2017/decorative" val="1"/>
              </a:ext>
            </a:extLst>
          </p:cNvPr>
          <p:cNvSpPr txBox="1">
            <a:spLocks/>
          </p:cNvSpPr>
          <p:nvPr/>
        </p:nvSpPr>
        <p:spPr>
          <a:xfrm>
            <a:off x="492682" y="5889144"/>
            <a:ext cx="4027635" cy="390306"/>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Photo from https://aws.amazon.com/compliance/data-center/data-centers/</a:t>
            </a:r>
          </a:p>
        </p:txBody>
      </p:sp>
    </p:spTree>
    <p:custDataLst>
      <p:tags r:id="rId1"/>
    </p:custDataLst>
    <p:extLst>
      <p:ext uri="{BB962C8B-B14F-4D97-AF65-F5344CB8AC3E}">
        <p14:creationId xmlns:p14="http://schemas.microsoft.com/office/powerpoint/2010/main" val="1788199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000" dirty="0">
                <a:latin typeface="Amazon Ember Light" charset="0"/>
                <a:ea typeface="Amazon Ember Light" charset="0"/>
                <a:cs typeface="Amazon Ember Light" charset="0"/>
              </a:rPr>
              <a:t>Module 3: AWS Global Infrastructure Overview</a:t>
            </a:r>
          </a:p>
        </p:txBody>
      </p:sp>
      <p:sp>
        <p:nvSpPr>
          <p:cNvPr id="2" name="Text Placeholder 1">
            <a:extLst>
              <a:ext uri="{FF2B5EF4-FFF2-40B4-BE49-F238E27FC236}">
                <a16:creationId xmlns="" xmlns:a16="http://schemas.microsoft.com/office/drawing/2014/main" id="{34B2E4E0-6441-2D41-AFBF-E27F37D182F2}"/>
              </a:ext>
            </a:extLst>
          </p:cNvPr>
          <p:cNvSpPr>
            <a:spLocks noGrp="1"/>
          </p:cNvSpPr>
          <p:nvPr>
            <p:ph type="subTitle" idx="1"/>
          </p:nvPr>
        </p:nvSpPr>
        <p:spPr/>
        <p:txBody>
          <a:bodyPr/>
          <a:lstStyle/>
          <a:p>
            <a:r>
              <a:rPr lang="en-US" dirty="0"/>
              <a:t>AWS Academy Cloud Foundations</a:t>
            </a:r>
          </a:p>
          <a:p>
            <a:endParaRPr lang="en-US" dirty="0"/>
          </a:p>
        </p:txBody>
      </p:sp>
    </p:spTree>
    <p:custDataLst>
      <p:tags r:id="rId1"/>
    </p:custDataLst>
    <p:extLst>
      <p:ext uri="{BB962C8B-B14F-4D97-AF65-F5344CB8AC3E}">
        <p14:creationId xmlns:p14="http://schemas.microsoft.com/office/powerpoint/2010/main" val="1493030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F0B1F344-8D3E-9188-59F3-1A4CA8140A38}"/>
              </a:ext>
            </a:extLst>
          </p:cNvPr>
          <p:cNvSpPr>
            <a:spLocks noGrp="1"/>
          </p:cNvSpPr>
          <p:nvPr>
            <p:ph type="sldNum" sz="quarter" idx="20"/>
          </p:nvPr>
        </p:nvSpPr>
        <p:spPr/>
        <p:txBody>
          <a:bodyPr/>
          <a:lstStyle/>
          <a:p>
            <a:fld id="{930176A1-BCF0-4712-97A6-6B495F55390B}" type="slidenum">
              <a:rPr lang="en-US" smtClean="0"/>
              <a:t>20</a:t>
            </a:fld>
            <a:endParaRPr lang="en-US"/>
          </a:p>
        </p:txBody>
      </p:sp>
      <p:sp>
        <p:nvSpPr>
          <p:cNvPr id="2" name="Title 1">
            <a:extLst>
              <a:ext uri="{FF2B5EF4-FFF2-40B4-BE49-F238E27FC236}">
                <a16:creationId xmlns="" xmlns:a16="http://schemas.microsoft.com/office/drawing/2014/main" id="{E8C4FD52-EA54-004E-8361-0551952C0DF6}"/>
              </a:ext>
            </a:extLst>
          </p:cNvPr>
          <p:cNvSpPr>
            <a:spLocks noGrp="1"/>
          </p:cNvSpPr>
          <p:nvPr>
            <p:ph type="title"/>
          </p:nvPr>
        </p:nvSpPr>
        <p:spPr/>
        <p:txBody>
          <a:bodyPr/>
          <a:lstStyle/>
          <a:p>
            <a:r>
              <a:rPr lang="en-US" dirty="0"/>
              <a:t>Networking and content delivery service category</a:t>
            </a:r>
          </a:p>
        </p:txBody>
      </p:sp>
      <p:sp>
        <p:nvSpPr>
          <p:cNvPr id="23" name="TextBox 22">
            <a:extLst>
              <a:ext uri="{FF2B5EF4-FFF2-40B4-BE49-F238E27FC236}">
                <a16:creationId xmlns="" xmlns:a16="http://schemas.microsoft.com/office/drawing/2014/main" id="{E5356EDA-D0E9-D543-BBEB-1E67954F4427}"/>
              </a:ext>
            </a:extLst>
          </p:cNvPr>
          <p:cNvSpPr txBox="1"/>
          <p:nvPr/>
        </p:nvSpPr>
        <p:spPr>
          <a:xfrm>
            <a:off x="7473696" y="1755648"/>
            <a:ext cx="4342856" cy="830997"/>
          </a:xfrm>
          <a:prstGeom prst="rect">
            <a:avLst/>
          </a:prstGeom>
          <a:noFill/>
        </p:spPr>
        <p:txBody>
          <a:bodyPr wrap="none" rtlCol="0">
            <a:spAutoFit/>
          </a:bodyPr>
          <a:lstStyle/>
          <a:p>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AWS networking </a:t>
            </a:r>
            <a:b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and content delivery </a:t>
            </a:r>
            <a:r>
              <a:rPr lang="en-US" sz="2400" dirty="0">
                <a:latin typeface="Amazon Ember" panose="020B0603020204020204" pitchFamily="34" charset="0"/>
                <a:ea typeface="Amazon Ember" panose="020B0603020204020204" pitchFamily="34" charset="0"/>
                <a:cs typeface="Amazon Ember" panose="020B0603020204020204" pitchFamily="34" charset="0"/>
              </a:rPr>
              <a:t>services</a:t>
            </a:r>
          </a:p>
        </p:txBody>
      </p:sp>
      <p:sp>
        <p:nvSpPr>
          <p:cNvPr id="25" name="TextBox 24">
            <a:extLst>
              <a:ext uri="{FF2B5EF4-FFF2-40B4-BE49-F238E27FC236}">
                <a16:creationId xmlns="" xmlns:a16="http://schemas.microsoft.com/office/drawing/2014/main" id="{6E9905E2-07ED-564F-8908-1A665E099B63}"/>
              </a:ext>
            </a:extLst>
          </p:cNvPr>
          <p:cNvSpPr txBox="1"/>
          <p:nvPr/>
        </p:nvSpPr>
        <p:spPr>
          <a:xfrm>
            <a:off x="4948428" y="3826115"/>
            <a:ext cx="1750977"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VPC</a:t>
            </a:r>
          </a:p>
        </p:txBody>
      </p:sp>
      <p:sp>
        <p:nvSpPr>
          <p:cNvPr id="27" name="TextBox 26">
            <a:extLst>
              <a:ext uri="{FF2B5EF4-FFF2-40B4-BE49-F238E27FC236}">
                <a16:creationId xmlns="" xmlns:a16="http://schemas.microsoft.com/office/drawing/2014/main" id="{4DDCCA6A-3A71-D94B-A074-14CD390BB5B9}"/>
              </a:ext>
            </a:extLst>
          </p:cNvPr>
          <p:cNvSpPr txBox="1"/>
          <p:nvPr/>
        </p:nvSpPr>
        <p:spPr>
          <a:xfrm>
            <a:off x="6773282" y="3837649"/>
            <a:ext cx="1593038"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Elastic Load Balancing</a:t>
            </a:r>
          </a:p>
        </p:txBody>
      </p:sp>
      <p:sp>
        <p:nvSpPr>
          <p:cNvPr id="29" name="TextBox 28">
            <a:extLst>
              <a:ext uri="{FF2B5EF4-FFF2-40B4-BE49-F238E27FC236}">
                <a16:creationId xmlns="" xmlns:a16="http://schemas.microsoft.com/office/drawing/2014/main" id="{DF4762DA-0EB5-CC46-91E8-BE5AEF003C36}"/>
              </a:ext>
            </a:extLst>
          </p:cNvPr>
          <p:cNvSpPr txBox="1"/>
          <p:nvPr/>
        </p:nvSpPr>
        <p:spPr>
          <a:xfrm>
            <a:off x="6840059" y="5670422"/>
            <a:ext cx="1435100"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Direct Connect</a:t>
            </a:r>
          </a:p>
        </p:txBody>
      </p:sp>
      <p:sp>
        <p:nvSpPr>
          <p:cNvPr id="31" name="TextBox 30">
            <a:extLst>
              <a:ext uri="{FF2B5EF4-FFF2-40B4-BE49-F238E27FC236}">
                <a16:creationId xmlns="" xmlns:a16="http://schemas.microsoft.com/office/drawing/2014/main" id="{BFE014C5-9B15-3B46-892D-34A95CEBFD93}"/>
              </a:ext>
            </a:extLst>
          </p:cNvPr>
          <p:cNvSpPr txBox="1"/>
          <p:nvPr/>
        </p:nvSpPr>
        <p:spPr>
          <a:xfrm>
            <a:off x="8613887" y="3836625"/>
            <a:ext cx="1219301"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CloudFront</a:t>
            </a:r>
          </a:p>
        </p:txBody>
      </p:sp>
      <p:sp>
        <p:nvSpPr>
          <p:cNvPr id="33" name="TextBox 32">
            <a:extLst>
              <a:ext uri="{FF2B5EF4-FFF2-40B4-BE49-F238E27FC236}">
                <a16:creationId xmlns="" xmlns:a16="http://schemas.microsoft.com/office/drawing/2014/main" id="{9C493014-3FC4-AD47-864B-53707B90E57D}"/>
              </a:ext>
            </a:extLst>
          </p:cNvPr>
          <p:cNvSpPr txBox="1"/>
          <p:nvPr/>
        </p:nvSpPr>
        <p:spPr>
          <a:xfrm>
            <a:off x="5299877" y="5661152"/>
            <a:ext cx="1101600"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Route 53</a:t>
            </a:r>
          </a:p>
        </p:txBody>
      </p:sp>
      <p:pic>
        <p:nvPicPr>
          <p:cNvPr id="38" name="Picture 37">
            <a:extLst>
              <a:ext uri="{FF2B5EF4-FFF2-40B4-BE49-F238E27FC236}">
                <a16:creationId xmlns="" xmlns:a16="http://schemas.microsoft.com/office/drawing/2014/main" id="{CF6E1BF3-7EA3-AE41-8837-EE6B4EE69EC9}"/>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605829" y="1684497"/>
            <a:ext cx="2926971" cy="4406900"/>
          </a:xfrm>
          <a:prstGeom prst="rect">
            <a:avLst/>
          </a:prstGeom>
        </p:spPr>
      </p:pic>
      <p:sp>
        <p:nvSpPr>
          <p:cNvPr id="39" name="Footer Placeholder 3">
            <a:extLst>
              <a:ext uri="{FF2B5EF4-FFF2-40B4-BE49-F238E27FC236}">
                <a16:creationId xmlns="" xmlns:a16="http://schemas.microsoft.com/office/drawing/2014/main" id="{E23CFD3D-DBDA-B34F-8CB7-BAF134F84583}"/>
              </a:ext>
              <a:ext uri="{C183D7F6-B498-43B3-948B-1728B52AA6E4}">
                <adec:decorative xmlns="" xmlns:adec="http://schemas.microsoft.com/office/drawing/2017/decorative" val="1"/>
              </a:ext>
            </a:extLst>
          </p:cNvPr>
          <p:cNvSpPr txBox="1">
            <a:spLocks/>
          </p:cNvSpPr>
          <p:nvPr/>
        </p:nvSpPr>
        <p:spPr>
          <a:xfrm>
            <a:off x="553515" y="6037919"/>
            <a:ext cx="3466692" cy="349964"/>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Photo by Umberto on Unsplash</a:t>
            </a:r>
          </a:p>
        </p:txBody>
      </p:sp>
      <p:sp>
        <p:nvSpPr>
          <p:cNvPr id="20" name="TextBox 19">
            <a:extLst>
              <a:ext uri="{FF2B5EF4-FFF2-40B4-BE49-F238E27FC236}">
                <a16:creationId xmlns="" xmlns:a16="http://schemas.microsoft.com/office/drawing/2014/main" id="{BB6A90D6-F30F-AC46-92B3-61AC98C64B2A}"/>
              </a:ext>
            </a:extLst>
          </p:cNvPr>
          <p:cNvSpPr txBox="1"/>
          <p:nvPr/>
        </p:nvSpPr>
        <p:spPr>
          <a:xfrm>
            <a:off x="10149018" y="3838119"/>
            <a:ext cx="1506552"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Transit </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Gateway </a:t>
            </a:r>
          </a:p>
        </p:txBody>
      </p:sp>
      <p:grpSp>
        <p:nvGrpSpPr>
          <p:cNvPr id="5" name="Group 4">
            <a:extLst>
              <a:ext uri="{FF2B5EF4-FFF2-40B4-BE49-F238E27FC236}">
                <a16:creationId xmlns="" xmlns:a16="http://schemas.microsoft.com/office/drawing/2014/main" id="{688DDBB1-2C35-CC60-851C-79604A41FC77}"/>
              </a:ext>
              <a:ext uri="{C183D7F6-B498-43B3-948B-1728B52AA6E4}">
                <adec:decorative xmlns="" xmlns:adec="http://schemas.microsoft.com/office/drawing/2017/decorative" val="1"/>
              </a:ext>
            </a:extLst>
          </p:cNvPr>
          <p:cNvGrpSpPr/>
          <p:nvPr/>
        </p:nvGrpSpPr>
        <p:grpSpPr>
          <a:xfrm>
            <a:off x="5486400" y="1645920"/>
            <a:ext cx="5777333" cy="4024502"/>
            <a:chOff x="5486400" y="1645920"/>
            <a:chExt cx="5777333" cy="4024502"/>
          </a:xfrm>
        </p:grpSpPr>
        <p:pic>
          <p:nvPicPr>
            <p:cNvPr id="24" name="Graphic 23">
              <a:extLst>
                <a:ext uri="{FF2B5EF4-FFF2-40B4-BE49-F238E27FC236}">
                  <a16:creationId xmlns="" xmlns:a16="http://schemas.microsoft.com/office/drawing/2014/main" id="{7F926598-9E96-E847-994F-B834679FFC7B}"/>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83680" y="1645920"/>
              <a:ext cx="952500" cy="952500"/>
            </a:xfrm>
            <a:prstGeom prst="rect">
              <a:avLst/>
            </a:prstGeom>
          </p:spPr>
        </p:pic>
        <p:pic>
          <p:nvPicPr>
            <p:cNvPr id="26" name="Graphic 25">
              <a:extLst>
                <a:ext uri="{FF2B5EF4-FFF2-40B4-BE49-F238E27FC236}">
                  <a16:creationId xmlns="" xmlns:a16="http://schemas.microsoft.com/office/drawing/2014/main" id="{CAD9B01B-163A-EC40-92E4-31AD2D66A35B}"/>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486400" y="3108960"/>
              <a:ext cx="711200" cy="711200"/>
            </a:xfrm>
            <a:prstGeom prst="rect">
              <a:avLst/>
            </a:prstGeom>
          </p:spPr>
        </p:pic>
        <p:pic>
          <p:nvPicPr>
            <p:cNvPr id="28" name="Graphic 27">
              <a:extLst>
                <a:ext uri="{FF2B5EF4-FFF2-40B4-BE49-F238E27FC236}">
                  <a16:creationId xmlns="" xmlns:a16="http://schemas.microsoft.com/office/drawing/2014/main" id="{CFE589AE-51B0-B744-BC69-AA0AD82CAE3F}"/>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7202009" y="3108960"/>
              <a:ext cx="711200" cy="711200"/>
            </a:xfrm>
            <a:prstGeom prst="rect">
              <a:avLst/>
            </a:prstGeom>
          </p:spPr>
        </p:pic>
        <p:pic>
          <p:nvPicPr>
            <p:cNvPr id="30" name="Graphic 29">
              <a:extLst>
                <a:ext uri="{FF2B5EF4-FFF2-40B4-BE49-F238E27FC236}">
                  <a16:creationId xmlns="" xmlns:a16="http://schemas.microsoft.com/office/drawing/2014/main" id="{586BB71A-AF7C-0D4B-A13C-F3CD6CBD75B9}"/>
                </a:ext>
                <a:ext uri="{C183D7F6-B498-43B3-948B-1728B52AA6E4}">
                  <adec:decorative xmlns="" xmlns:adec="http://schemas.microsoft.com/office/drawing/2017/decorative" val="1"/>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7202009" y="4937760"/>
              <a:ext cx="711200" cy="711200"/>
            </a:xfrm>
            <a:prstGeom prst="rect">
              <a:avLst/>
            </a:prstGeom>
          </p:spPr>
        </p:pic>
        <p:pic>
          <p:nvPicPr>
            <p:cNvPr id="32" name="Graphic 31">
              <a:extLst>
                <a:ext uri="{FF2B5EF4-FFF2-40B4-BE49-F238E27FC236}">
                  <a16:creationId xmlns="" xmlns:a16="http://schemas.microsoft.com/office/drawing/2014/main" id="{CFD68B82-8B8A-5A40-9379-F23C1414535B}"/>
                </a:ext>
                <a:ext uri="{C183D7F6-B498-43B3-948B-1728B52AA6E4}">
                  <adec:decorative xmlns="" xmlns:adec="http://schemas.microsoft.com/office/drawing/2017/decorative" val="1"/>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8877271" y="3108960"/>
              <a:ext cx="711200" cy="711200"/>
            </a:xfrm>
            <a:prstGeom prst="rect">
              <a:avLst/>
            </a:prstGeom>
          </p:spPr>
        </p:pic>
        <p:pic>
          <p:nvPicPr>
            <p:cNvPr id="34" name="Graphic 33">
              <a:extLst>
                <a:ext uri="{FF2B5EF4-FFF2-40B4-BE49-F238E27FC236}">
                  <a16:creationId xmlns="" xmlns:a16="http://schemas.microsoft.com/office/drawing/2014/main" id="{D687CA4C-B1EE-C446-A6F7-09C9BB5A050B}"/>
                </a:ext>
                <a:ext uri="{C183D7F6-B498-43B3-948B-1728B52AA6E4}">
                  <adec:decorative xmlns="" xmlns:adec="http://schemas.microsoft.com/office/drawing/2017/decorative" val="1"/>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5486400" y="4937760"/>
              <a:ext cx="711200" cy="711200"/>
            </a:xfrm>
            <a:prstGeom prst="rect">
              <a:avLst/>
            </a:prstGeom>
          </p:spPr>
        </p:pic>
        <p:pic>
          <p:nvPicPr>
            <p:cNvPr id="21" name="Graphic 20">
              <a:extLst>
                <a:ext uri="{FF2B5EF4-FFF2-40B4-BE49-F238E27FC236}">
                  <a16:creationId xmlns="" xmlns:a16="http://schemas.microsoft.com/office/drawing/2014/main" id="{D33BED01-7717-1444-8C79-A9411878D1D7}"/>
                </a:ext>
                <a:ext uri="{C183D7F6-B498-43B3-948B-1728B52AA6E4}">
                  <adec:decorative xmlns="" xmlns:adec="http://schemas.microsoft.com/office/drawing/2017/decorative" val="1"/>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10552533" y="3108960"/>
              <a:ext cx="711200" cy="711200"/>
            </a:xfrm>
            <a:prstGeom prst="rect">
              <a:avLst/>
            </a:prstGeom>
          </p:spPr>
        </p:pic>
        <p:pic>
          <p:nvPicPr>
            <p:cNvPr id="35" name="Graphic 34">
              <a:extLst>
                <a:ext uri="{FF2B5EF4-FFF2-40B4-BE49-F238E27FC236}">
                  <a16:creationId xmlns="" xmlns:a16="http://schemas.microsoft.com/office/drawing/2014/main" id="{606FA208-1F74-F944-BE39-C7EE59DAE4C0}"/>
                </a:ext>
                <a:ext uri="{C183D7F6-B498-43B3-948B-1728B52AA6E4}">
                  <adec:decorative xmlns="" xmlns:adec="http://schemas.microsoft.com/office/drawing/2017/decorative" val="1"/>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8881335" y="4959222"/>
              <a:ext cx="711200" cy="711200"/>
            </a:xfrm>
            <a:prstGeom prst="rect">
              <a:avLst/>
            </a:prstGeom>
          </p:spPr>
        </p:pic>
      </p:grpSp>
      <p:sp>
        <p:nvSpPr>
          <p:cNvPr id="22" name="TextBox 21">
            <a:extLst>
              <a:ext uri="{FF2B5EF4-FFF2-40B4-BE49-F238E27FC236}">
                <a16:creationId xmlns="" xmlns:a16="http://schemas.microsoft.com/office/drawing/2014/main" id="{1520BDD8-4D66-1745-BFB7-B9478795EEF6}"/>
              </a:ext>
            </a:extLst>
          </p:cNvPr>
          <p:cNvSpPr txBox="1"/>
          <p:nvPr/>
        </p:nvSpPr>
        <p:spPr>
          <a:xfrm>
            <a:off x="8501351" y="5670422"/>
            <a:ext cx="1435100"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VPN</a:t>
            </a:r>
          </a:p>
        </p:txBody>
      </p:sp>
    </p:spTree>
    <p:custDataLst>
      <p:tags r:id="rId1"/>
    </p:custDataLst>
    <p:extLst>
      <p:ext uri="{BB962C8B-B14F-4D97-AF65-F5344CB8AC3E}">
        <p14:creationId xmlns:p14="http://schemas.microsoft.com/office/powerpoint/2010/main" val="3768716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6226730-FC88-F7B7-A7A6-2B5006A8F2C0}"/>
              </a:ext>
            </a:extLst>
          </p:cNvPr>
          <p:cNvSpPr>
            <a:spLocks noGrp="1"/>
          </p:cNvSpPr>
          <p:nvPr>
            <p:ph type="sldNum" sz="quarter" idx="20"/>
          </p:nvPr>
        </p:nvSpPr>
        <p:spPr/>
        <p:txBody>
          <a:bodyPr/>
          <a:lstStyle/>
          <a:p>
            <a:fld id="{930176A1-BCF0-4712-97A6-6B495F55390B}" type="slidenum">
              <a:rPr lang="en-US" smtClean="0"/>
              <a:t>21</a:t>
            </a:fld>
            <a:endParaRPr lang="en-US"/>
          </a:p>
        </p:txBody>
      </p:sp>
      <p:sp>
        <p:nvSpPr>
          <p:cNvPr id="2" name="Title 1">
            <a:extLst>
              <a:ext uri="{FF2B5EF4-FFF2-40B4-BE49-F238E27FC236}">
                <a16:creationId xmlns="" xmlns:a16="http://schemas.microsoft.com/office/drawing/2014/main" id="{4BDAC32F-D250-5F41-941A-82FBF44637A0}"/>
              </a:ext>
            </a:extLst>
          </p:cNvPr>
          <p:cNvSpPr>
            <a:spLocks noGrp="1"/>
          </p:cNvSpPr>
          <p:nvPr>
            <p:ph type="title"/>
          </p:nvPr>
        </p:nvSpPr>
        <p:spPr/>
        <p:txBody>
          <a:bodyPr>
            <a:normAutofit/>
          </a:bodyPr>
          <a:lstStyle/>
          <a:p>
            <a:r>
              <a:rPr lang="en-US" dirty="0"/>
              <a:t>Security, identity, and compliance service category</a:t>
            </a:r>
          </a:p>
        </p:txBody>
      </p:sp>
      <p:sp>
        <p:nvSpPr>
          <p:cNvPr id="23" name="TextBox 22">
            <a:extLst>
              <a:ext uri="{FF2B5EF4-FFF2-40B4-BE49-F238E27FC236}">
                <a16:creationId xmlns="" xmlns:a16="http://schemas.microsoft.com/office/drawing/2014/main" id="{22030BD9-372D-BF44-B65F-49EEF2E9460A}"/>
              </a:ext>
            </a:extLst>
          </p:cNvPr>
          <p:cNvSpPr txBox="1"/>
          <p:nvPr/>
        </p:nvSpPr>
        <p:spPr>
          <a:xfrm>
            <a:off x="7461504" y="1743456"/>
            <a:ext cx="3637534" cy="830997"/>
          </a:xfrm>
          <a:prstGeom prst="rect">
            <a:avLst/>
          </a:prstGeom>
          <a:noFill/>
        </p:spPr>
        <p:txBody>
          <a:bodyPr wrap="none" rtlCol="0">
            <a:spAutoFit/>
          </a:bodyPr>
          <a:lstStyle/>
          <a:p>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AWS security, identity, </a:t>
            </a:r>
            <a:b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and compliance </a:t>
            </a:r>
            <a:r>
              <a:rPr lang="en-US" sz="2400" dirty="0">
                <a:latin typeface="Amazon Ember" panose="020B0603020204020204" pitchFamily="34" charset="0"/>
                <a:ea typeface="Amazon Ember" panose="020B0603020204020204" pitchFamily="34" charset="0"/>
                <a:cs typeface="Amazon Ember" panose="020B0603020204020204" pitchFamily="34" charset="0"/>
              </a:rPr>
              <a:t>services</a:t>
            </a:r>
          </a:p>
        </p:txBody>
      </p:sp>
      <p:sp>
        <p:nvSpPr>
          <p:cNvPr id="18" name="TextBox 17">
            <a:extLst>
              <a:ext uri="{FF2B5EF4-FFF2-40B4-BE49-F238E27FC236}">
                <a16:creationId xmlns="" xmlns:a16="http://schemas.microsoft.com/office/drawing/2014/main" id="{4237CD4F-DDD2-E047-8D7C-DC51A40D9ADE}"/>
              </a:ext>
            </a:extLst>
          </p:cNvPr>
          <p:cNvSpPr txBox="1"/>
          <p:nvPr/>
        </p:nvSpPr>
        <p:spPr>
          <a:xfrm>
            <a:off x="4613655" y="3839606"/>
            <a:ext cx="2436634" cy="830997"/>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Identity and Access Management (IAM)</a:t>
            </a:r>
          </a:p>
        </p:txBody>
      </p:sp>
      <p:sp>
        <p:nvSpPr>
          <p:cNvPr id="37" name="TextBox 36">
            <a:extLst>
              <a:ext uri="{FF2B5EF4-FFF2-40B4-BE49-F238E27FC236}">
                <a16:creationId xmlns="" xmlns:a16="http://schemas.microsoft.com/office/drawing/2014/main" id="{F8C1BB0D-46E0-794A-B244-471E3AFC1E35}"/>
              </a:ext>
            </a:extLst>
          </p:cNvPr>
          <p:cNvSpPr txBox="1"/>
          <p:nvPr/>
        </p:nvSpPr>
        <p:spPr>
          <a:xfrm>
            <a:off x="7187460" y="3840727"/>
            <a:ext cx="1532612"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Organizations</a:t>
            </a:r>
          </a:p>
        </p:txBody>
      </p:sp>
      <p:sp>
        <p:nvSpPr>
          <p:cNvPr id="25" name="TextBox 24">
            <a:extLst>
              <a:ext uri="{FF2B5EF4-FFF2-40B4-BE49-F238E27FC236}">
                <a16:creationId xmlns="" xmlns:a16="http://schemas.microsoft.com/office/drawing/2014/main" id="{D255EC4C-DE4C-B842-8C31-3AFBCA46EF23}"/>
              </a:ext>
            </a:extLst>
          </p:cNvPr>
          <p:cNvSpPr txBox="1"/>
          <p:nvPr/>
        </p:nvSpPr>
        <p:spPr>
          <a:xfrm>
            <a:off x="8967213" y="3834553"/>
            <a:ext cx="1877147"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Cognito</a:t>
            </a:r>
          </a:p>
        </p:txBody>
      </p:sp>
      <p:sp>
        <p:nvSpPr>
          <p:cNvPr id="27" name="TextBox 26">
            <a:extLst>
              <a:ext uri="{FF2B5EF4-FFF2-40B4-BE49-F238E27FC236}">
                <a16:creationId xmlns="" xmlns:a16="http://schemas.microsoft.com/office/drawing/2014/main" id="{3F37E38F-9995-1B4F-992F-2DF28D769921}"/>
              </a:ext>
            </a:extLst>
          </p:cNvPr>
          <p:cNvSpPr txBox="1"/>
          <p:nvPr/>
        </p:nvSpPr>
        <p:spPr>
          <a:xfrm>
            <a:off x="5058729" y="5672612"/>
            <a:ext cx="1556958"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Artifact</a:t>
            </a:r>
          </a:p>
        </p:txBody>
      </p:sp>
      <p:sp>
        <p:nvSpPr>
          <p:cNvPr id="20" name="TextBox 19">
            <a:extLst>
              <a:ext uri="{FF2B5EF4-FFF2-40B4-BE49-F238E27FC236}">
                <a16:creationId xmlns="" xmlns:a16="http://schemas.microsoft.com/office/drawing/2014/main" id="{2E964499-FF55-5645-9782-4FDB3A512644}"/>
              </a:ext>
            </a:extLst>
          </p:cNvPr>
          <p:cNvSpPr txBox="1"/>
          <p:nvPr/>
        </p:nvSpPr>
        <p:spPr>
          <a:xfrm>
            <a:off x="7172386" y="5648960"/>
            <a:ext cx="1556958" cy="830997"/>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Key </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Management Service </a:t>
            </a:r>
          </a:p>
        </p:txBody>
      </p:sp>
      <p:sp>
        <p:nvSpPr>
          <p:cNvPr id="29" name="TextBox 28">
            <a:extLst>
              <a:ext uri="{FF2B5EF4-FFF2-40B4-BE49-F238E27FC236}">
                <a16:creationId xmlns="" xmlns:a16="http://schemas.microsoft.com/office/drawing/2014/main" id="{696CA4BB-0C08-224E-9EBD-9D1240E68942}"/>
              </a:ext>
            </a:extLst>
          </p:cNvPr>
          <p:cNvSpPr txBox="1"/>
          <p:nvPr/>
        </p:nvSpPr>
        <p:spPr>
          <a:xfrm>
            <a:off x="9102924" y="5672612"/>
            <a:ext cx="1556958"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Shield</a:t>
            </a:r>
          </a:p>
        </p:txBody>
      </p:sp>
      <p:pic>
        <p:nvPicPr>
          <p:cNvPr id="36" name="Picture 35">
            <a:extLst>
              <a:ext uri="{FF2B5EF4-FFF2-40B4-BE49-F238E27FC236}">
                <a16:creationId xmlns="" xmlns:a16="http://schemas.microsoft.com/office/drawing/2014/main" id="{01DC9424-4559-374A-A8F8-36434D740361}"/>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548640" y="1645920"/>
            <a:ext cx="4065877" cy="2621187"/>
          </a:xfrm>
          <a:prstGeom prst="rect">
            <a:avLst/>
          </a:prstGeom>
        </p:spPr>
      </p:pic>
      <p:sp>
        <p:nvSpPr>
          <p:cNvPr id="38" name="Footer Placeholder 3">
            <a:extLst>
              <a:ext uri="{FF2B5EF4-FFF2-40B4-BE49-F238E27FC236}">
                <a16:creationId xmlns="" xmlns:a16="http://schemas.microsoft.com/office/drawing/2014/main" id="{F34DB7BB-F766-2144-AEF7-185AFF30D613}"/>
              </a:ext>
              <a:ext uri="{C183D7F6-B498-43B3-948B-1728B52AA6E4}">
                <adec:decorative xmlns="" xmlns:adec="http://schemas.microsoft.com/office/drawing/2017/decorative" val="1"/>
              </a:ext>
            </a:extLst>
          </p:cNvPr>
          <p:cNvSpPr txBox="1">
            <a:spLocks/>
          </p:cNvSpPr>
          <p:nvPr/>
        </p:nvSpPr>
        <p:spPr>
          <a:xfrm>
            <a:off x="467868" y="4294089"/>
            <a:ext cx="3786877" cy="182563"/>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Photo by Paweł Czerwiński on Unsplash</a:t>
            </a:r>
            <a:endParaRPr lang="en-US" sz="700" dirty="0"/>
          </a:p>
        </p:txBody>
      </p:sp>
      <p:grpSp>
        <p:nvGrpSpPr>
          <p:cNvPr id="5" name="Group 4">
            <a:extLst>
              <a:ext uri="{FF2B5EF4-FFF2-40B4-BE49-F238E27FC236}">
                <a16:creationId xmlns="" xmlns:a16="http://schemas.microsoft.com/office/drawing/2014/main" id="{5D3A12A7-A5C2-AAB6-FCEA-C1C909D6CB1D}"/>
              </a:ext>
              <a:ext uri="{C183D7F6-B498-43B3-948B-1728B52AA6E4}">
                <adec:decorative xmlns="" xmlns:adec="http://schemas.microsoft.com/office/drawing/2017/decorative" val="1"/>
              </a:ext>
            </a:extLst>
          </p:cNvPr>
          <p:cNvGrpSpPr/>
          <p:nvPr/>
        </p:nvGrpSpPr>
        <p:grpSpPr>
          <a:xfrm>
            <a:off x="5486400" y="1645920"/>
            <a:ext cx="4790695" cy="4003040"/>
            <a:chOff x="5486400" y="1645920"/>
            <a:chExt cx="4790695" cy="4003040"/>
          </a:xfrm>
        </p:grpSpPr>
        <p:pic>
          <p:nvPicPr>
            <p:cNvPr id="19" name="Graphic 18">
              <a:extLst>
                <a:ext uri="{FF2B5EF4-FFF2-40B4-BE49-F238E27FC236}">
                  <a16:creationId xmlns="" xmlns:a16="http://schemas.microsoft.com/office/drawing/2014/main" id="{C3651C94-FFC1-B84E-8B82-105D697D109F}"/>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486400" y="3108960"/>
              <a:ext cx="711200" cy="711200"/>
            </a:xfrm>
            <a:prstGeom prst="rect">
              <a:avLst/>
            </a:prstGeom>
          </p:spPr>
        </p:pic>
        <p:pic>
          <p:nvPicPr>
            <p:cNvPr id="21" name="Graphic 20">
              <a:extLst>
                <a:ext uri="{FF2B5EF4-FFF2-40B4-BE49-F238E27FC236}">
                  <a16:creationId xmlns="" xmlns:a16="http://schemas.microsoft.com/office/drawing/2014/main" id="{C92F0947-4C87-9747-A97A-8CBAE3A23468}"/>
                </a:ext>
                <a:ext uri="{C183D7F6-B498-43B3-948B-1728B52AA6E4}">
                  <adec:decorative xmlns="" xmlns:adec="http://schemas.microsoft.com/office/drawing/2017/decorative" val="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7589520" y="4937760"/>
              <a:ext cx="711200" cy="711200"/>
            </a:xfrm>
            <a:prstGeom prst="rect">
              <a:avLst/>
            </a:prstGeom>
          </p:spPr>
        </p:pic>
        <p:pic>
          <p:nvPicPr>
            <p:cNvPr id="24" name="Graphic 23">
              <a:extLst>
                <a:ext uri="{FF2B5EF4-FFF2-40B4-BE49-F238E27FC236}">
                  <a16:creationId xmlns="" xmlns:a16="http://schemas.microsoft.com/office/drawing/2014/main" id="{69454258-DF60-2E40-9E12-4E3D4334B385}"/>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6583680" y="1645920"/>
              <a:ext cx="952500" cy="952500"/>
            </a:xfrm>
            <a:prstGeom prst="rect">
              <a:avLst/>
            </a:prstGeom>
          </p:spPr>
        </p:pic>
        <p:pic>
          <p:nvPicPr>
            <p:cNvPr id="39" name="Graphic 38">
              <a:extLst>
                <a:ext uri="{FF2B5EF4-FFF2-40B4-BE49-F238E27FC236}">
                  <a16:creationId xmlns="" xmlns:a16="http://schemas.microsoft.com/office/drawing/2014/main" id="{6CA9F843-0747-5140-A93F-583D8D790C2C}"/>
                </a:ext>
                <a:ext uri="{C183D7F6-B498-43B3-948B-1728B52AA6E4}">
                  <adec:decorative xmlns="" xmlns:adec="http://schemas.microsoft.com/office/drawing/2017/decorative" val="1"/>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7585974" y="3108960"/>
              <a:ext cx="711200" cy="711200"/>
            </a:xfrm>
            <a:prstGeom prst="rect">
              <a:avLst/>
            </a:prstGeom>
          </p:spPr>
        </p:pic>
        <p:pic>
          <p:nvPicPr>
            <p:cNvPr id="26" name="Graphic 25">
              <a:extLst>
                <a:ext uri="{FF2B5EF4-FFF2-40B4-BE49-F238E27FC236}">
                  <a16:creationId xmlns="" xmlns:a16="http://schemas.microsoft.com/office/drawing/2014/main" id="{0A2ED26C-7FDF-A844-A960-E49D40792ABD}"/>
                </a:ext>
                <a:ext uri="{C183D7F6-B498-43B3-948B-1728B52AA6E4}">
                  <adec:decorative xmlns="" xmlns:adec="http://schemas.microsoft.com/office/drawing/2017/decorative" val="1"/>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9565895" y="3108960"/>
              <a:ext cx="711200" cy="711200"/>
            </a:xfrm>
            <a:prstGeom prst="rect">
              <a:avLst/>
            </a:prstGeom>
          </p:spPr>
        </p:pic>
        <p:pic>
          <p:nvPicPr>
            <p:cNvPr id="28" name="Graphic 27">
              <a:extLst>
                <a:ext uri="{FF2B5EF4-FFF2-40B4-BE49-F238E27FC236}">
                  <a16:creationId xmlns="" xmlns:a16="http://schemas.microsoft.com/office/drawing/2014/main" id="{005B8AD2-8F85-904B-82A2-D523CB21A22B}"/>
                </a:ext>
                <a:ext uri="{C183D7F6-B498-43B3-948B-1728B52AA6E4}">
                  <adec:decorative xmlns="" xmlns:adec="http://schemas.microsoft.com/office/drawing/2017/decorative" val="1"/>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5486400" y="4937760"/>
              <a:ext cx="711200" cy="711200"/>
            </a:xfrm>
            <a:prstGeom prst="rect">
              <a:avLst/>
            </a:prstGeom>
          </p:spPr>
        </p:pic>
        <p:pic>
          <p:nvPicPr>
            <p:cNvPr id="30" name="Graphic 29">
              <a:extLst>
                <a:ext uri="{FF2B5EF4-FFF2-40B4-BE49-F238E27FC236}">
                  <a16:creationId xmlns="" xmlns:a16="http://schemas.microsoft.com/office/drawing/2014/main" id="{A9D6DDE6-3D10-E049-825A-051F08239A8D}"/>
                </a:ext>
                <a:ext uri="{C183D7F6-B498-43B3-948B-1728B52AA6E4}">
                  <adec:decorative xmlns="" xmlns:adec="http://schemas.microsoft.com/office/drawing/2017/decorative" val="1"/>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9565895" y="4937760"/>
              <a:ext cx="711200" cy="711200"/>
            </a:xfrm>
            <a:prstGeom prst="rect">
              <a:avLst/>
            </a:prstGeom>
          </p:spPr>
        </p:pic>
      </p:grpSp>
    </p:spTree>
    <p:custDataLst>
      <p:tags r:id="rId1"/>
    </p:custDataLst>
    <p:extLst>
      <p:ext uri="{BB962C8B-B14F-4D97-AF65-F5344CB8AC3E}">
        <p14:creationId xmlns:p14="http://schemas.microsoft.com/office/powerpoint/2010/main" val="800361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F7BF029-3B12-2B26-0CE2-DCFCAAA10E49}"/>
              </a:ext>
            </a:extLst>
          </p:cNvPr>
          <p:cNvSpPr>
            <a:spLocks noGrp="1"/>
          </p:cNvSpPr>
          <p:nvPr>
            <p:ph type="sldNum" sz="quarter" idx="20"/>
          </p:nvPr>
        </p:nvSpPr>
        <p:spPr/>
        <p:txBody>
          <a:bodyPr/>
          <a:lstStyle/>
          <a:p>
            <a:fld id="{930176A1-BCF0-4712-97A6-6B495F55390B}" type="slidenum">
              <a:rPr lang="en-US" smtClean="0"/>
              <a:t>22</a:t>
            </a:fld>
            <a:endParaRPr lang="en-US"/>
          </a:p>
        </p:txBody>
      </p:sp>
      <p:sp>
        <p:nvSpPr>
          <p:cNvPr id="2" name="Title 1">
            <a:extLst>
              <a:ext uri="{FF2B5EF4-FFF2-40B4-BE49-F238E27FC236}">
                <a16:creationId xmlns="" xmlns:a16="http://schemas.microsoft.com/office/drawing/2014/main" id="{E9574AB7-654D-7647-878A-39EED7BCADE9}"/>
              </a:ext>
            </a:extLst>
          </p:cNvPr>
          <p:cNvSpPr>
            <a:spLocks noGrp="1"/>
          </p:cNvSpPr>
          <p:nvPr>
            <p:ph type="title"/>
          </p:nvPr>
        </p:nvSpPr>
        <p:spPr/>
        <p:txBody>
          <a:bodyPr>
            <a:normAutofit/>
          </a:bodyPr>
          <a:lstStyle/>
          <a:p>
            <a:r>
              <a:rPr lang="en-US" dirty="0"/>
              <a:t>AWS cost management service category</a:t>
            </a:r>
          </a:p>
        </p:txBody>
      </p:sp>
      <p:sp>
        <p:nvSpPr>
          <p:cNvPr id="6" name="TextBox 5">
            <a:extLst>
              <a:ext uri="{FF2B5EF4-FFF2-40B4-BE49-F238E27FC236}">
                <a16:creationId xmlns="" xmlns:a16="http://schemas.microsoft.com/office/drawing/2014/main" id="{9B7F0AA2-4232-1242-8800-B88AC55D2C71}"/>
              </a:ext>
            </a:extLst>
          </p:cNvPr>
          <p:cNvSpPr txBox="1"/>
          <p:nvPr/>
        </p:nvSpPr>
        <p:spPr>
          <a:xfrm>
            <a:off x="7461825" y="1756611"/>
            <a:ext cx="3607078" cy="830997"/>
          </a:xfrm>
          <a:prstGeom prst="rect">
            <a:avLst/>
          </a:prstGeom>
          <a:noFill/>
        </p:spPr>
        <p:txBody>
          <a:bodyPr wrap="none" rtlCol="0">
            <a:spAutoFit/>
          </a:bodyPr>
          <a:lstStyle/>
          <a:p>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AWS cost management </a:t>
            </a:r>
            <a:r>
              <a:rPr lang="en-US" sz="24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r>
            <a:br>
              <a:rPr lang="en-US" sz="24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r>
              <a:rPr lang="en-US" sz="2400" dirty="0">
                <a:latin typeface="Amazon Ember" panose="020B0603020204020204" pitchFamily="34" charset="0"/>
                <a:ea typeface="Amazon Ember" panose="020B0603020204020204" pitchFamily="34" charset="0"/>
                <a:cs typeface="Amazon Ember" panose="020B0603020204020204" pitchFamily="34" charset="0"/>
              </a:rPr>
              <a:t>services</a:t>
            </a:r>
          </a:p>
        </p:txBody>
      </p:sp>
      <p:sp>
        <p:nvSpPr>
          <p:cNvPr id="19" name="TextBox 18">
            <a:extLst>
              <a:ext uri="{FF2B5EF4-FFF2-40B4-BE49-F238E27FC236}">
                <a16:creationId xmlns="" xmlns:a16="http://schemas.microsoft.com/office/drawing/2014/main" id="{3C6E08B8-354A-F94A-B813-9E950E09E786}"/>
              </a:ext>
            </a:extLst>
          </p:cNvPr>
          <p:cNvSpPr txBox="1"/>
          <p:nvPr/>
        </p:nvSpPr>
        <p:spPr>
          <a:xfrm>
            <a:off x="4996927" y="3854053"/>
            <a:ext cx="1647714"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Cost and </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Usage Report</a:t>
            </a:r>
          </a:p>
        </p:txBody>
      </p:sp>
      <p:sp>
        <p:nvSpPr>
          <p:cNvPr id="17" name="TextBox 16">
            <a:extLst>
              <a:ext uri="{FF2B5EF4-FFF2-40B4-BE49-F238E27FC236}">
                <a16:creationId xmlns="" xmlns:a16="http://schemas.microsoft.com/office/drawing/2014/main" id="{536441FC-397A-2C4F-AE63-9DB9EB234882}"/>
              </a:ext>
            </a:extLst>
          </p:cNvPr>
          <p:cNvSpPr txBox="1"/>
          <p:nvPr/>
        </p:nvSpPr>
        <p:spPr>
          <a:xfrm>
            <a:off x="7421044" y="3854561"/>
            <a:ext cx="1464633"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Budgets</a:t>
            </a:r>
          </a:p>
        </p:txBody>
      </p:sp>
      <p:sp>
        <p:nvSpPr>
          <p:cNvPr id="21" name="TextBox 20">
            <a:extLst>
              <a:ext uri="{FF2B5EF4-FFF2-40B4-BE49-F238E27FC236}">
                <a16:creationId xmlns="" xmlns:a16="http://schemas.microsoft.com/office/drawing/2014/main" id="{D9DFDD6C-7BC8-004A-89B6-1C9FDB57F0F6}"/>
              </a:ext>
            </a:extLst>
          </p:cNvPr>
          <p:cNvSpPr txBox="1"/>
          <p:nvPr/>
        </p:nvSpPr>
        <p:spPr>
          <a:xfrm>
            <a:off x="9679118" y="3850504"/>
            <a:ext cx="1325975"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Cost </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Explorer</a:t>
            </a:r>
          </a:p>
        </p:txBody>
      </p:sp>
      <p:grpSp>
        <p:nvGrpSpPr>
          <p:cNvPr id="5" name="Group 4">
            <a:extLst>
              <a:ext uri="{FF2B5EF4-FFF2-40B4-BE49-F238E27FC236}">
                <a16:creationId xmlns="" xmlns:a16="http://schemas.microsoft.com/office/drawing/2014/main" id="{7645854E-482E-784C-9BA4-D46284C86B63}"/>
              </a:ext>
              <a:ext uri="{C183D7F6-B498-43B3-948B-1728B52AA6E4}">
                <adec:decorative xmlns="" xmlns:adec="http://schemas.microsoft.com/office/drawing/2017/decorative" val="1"/>
              </a:ext>
            </a:extLst>
          </p:cNvPr>
          <p:cNvGrpSpPr/>
          <p:nvPr/>
        </p:nvGrpSpPr>
        <p:grpSpPr>
          <a:xfrm>
            <a:off x="5486400" y="1645920"/>
            <a:ext cx="5226085" cy="2174240"/>
            <a:chOff x="5486400" y="1645920"/>
            <a:chExt cx="5226085" cy="2174240"/>
          </a:xfrm>
        </p:grpSpPr>
        <p:pic>
          <p:nvPicPr>
            <p:cNvPr id="16" name="Graphic 15">
              <a:extLst>
                <a:ext uri="{FF2B5EF4-FFF2-40B4-BE49-F238E27FC236}">
                  <a16:creationId xmlns="" xmlns:a16="http://schemas.microsoft.com/office/drawing/2014/main" id="{E7BBC7FC-7807-924F-8DBA-76B50DB90C77}"/>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583680" y="1645920"/>
              <a:ext cx="952500" cy="952500"/>
            </a:xfrm>
            <a:prstGeom prst="rect">
              <a:avLst/>
            </a:prstGeom>
          </p:spPr>
        </p:pic>
        <p:pic>
          <p:nvPicPr>
            <p:cNvPr id="18" name="Graphic 17">
              <a:extLst>
                <a:ext uri="{FF2B5EF4-FFF2-40B4-BE49-F238E27FC236}">
                  <a16:creationId xmlns="" xmlns:a16="http://schemas.microsoft.com/office/drawing/2014/main" id="{3B1CBD06-BCD0-BF41-B62F-C52D3987532C}"/>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7820909" y="3108960"/>
              <a:ext cx="711200" cy="711200"/>
            </a:xfrm>
            <a:prstGeom prst="rect">
              <a:avLst/>
            </a:prstGeom>
          </p:spPr>
        </p:pic>
        <p:pic>
          <p:nvPicPr>
            <p:cNvPr id="20" name="Graphic 19">
              <a:extLst>
                <a:ext uri="{FF2B5EF4-FFF2-40B4-BE49-F238E27FC236}">
                  <a16:creationId xmlns="" xmlns:a16="http://schemas.microsoft.com/office/drawing/2014/main" id="{492DDD6D-7AC9-7943-9DE3-EAAE0E0CA694}"/>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486400" y="3108960"/>
              <a:ext cx="711200" cy="711200"/>
            </a:xfrm>
            <a:prstGeom prst="rect">
              <a:avLst/>
            </a:prstGeom>
          </p:spPr>
        </p:pic>
        <p:pic>
          <p:nvPicPr>
            <p:cNvPr id="22" name="Graphic 21">
              <a:extLst>
                <a:ext uri="{FF2B5EF4-FFF2-40B4-BE49-F238E27FC236}">
                  <a16:creationId xmlns="" xmlns:a16="http://schemas.microsoft.com/office/drawing/2014/main" id="{021E3696-F027-F448-9C56-A7A1861447D8}"/>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10001285" y="3108960"/>
              <a:ext cx="711200" cy="711200"/>
            </a:xfrm>
            <a:prstGeom prst="rect">
              <a:avLst/>
            </a:prstGeom>
          </p:spPr>
        </p:pic>
      </p:grpSp>
      <p:pic>
        <p:nvPicPr>
          <p:cNvPr id="24" name="Picture 23">
            <a:extLst>
              <a:ext uri="{FF2B5EF4-FFF2-40B4-BE49-F238E27FC236}">
                <a16:creationId xmlns="" xmlns:a16="http://schemas.microsoft.com/office/drawing/2014/main" id="{1D639883-911D-7B46-8DCE-BD8C2E46C0D3}"/>
              </a:ext>
              <a:ext uri="{C183D7F6-B498-43B3-948B-1728B52AA6E4}">
                <adec:decorative xmlns="" xmlns:adec="http://schemas.microsoft.com/office/drawing/2017/decorative" val="1"/>
              </a:ext>
            </a:extLst>
          </p:cNvPr>
          <p:cNvPicPr>
            <a:picLocks noChangeAspect="1"/>
          </p:cNvPicPr>
          <p:nvPr/>
        </p:nvPicPr>
        <p:blipFill>
          <a:blip r:embed="rId12"/>
          <a:stretch>
            <a:fillRect/>
          </a:stretch>
        </p:blipFill>
        <p:spPr>
          <a:xfrm>
            <a:off x="482457" y="1600199"/>
            <a:ext cx="3735457" cy="2490304"/>
          </a:xfrm>
          <a:prstGeom prst="rect">
            <a:avLst/>
          </a:prstGeom>
        </p:spPr>
      </p:pic>
      <p:sp>
        <p:nvSpPr>
          <p:cNvPr id="25" name="Footer Placeholder 3">
            <a:extLst>
              <a:ext uri="{FF2B5EF4-FFF2-40B4-BE49-F238E27FC236}">
                <a16:creationId xmlns="" xmlns:a16="http://schemas.microsoft.com/office/drawing/2014/main" id="{673F072C-FBF1-7F42-9884-C2F271EE9F55}"/>
              </a:ext>
              <a:ext uri="{C183D7F6-B498-43B3-948B-1728B52AA6E4}">
                <adec:decorative xmlns="" xmlns:adec="http://schemas.microsoft.com/office/drawing/2017/decorative" val="1"/>
              </a:ext>
            </a:extLst>
          </p:cNvPr>
          <p:cNvSpPr txBox="1">
            <a:spLocks/>
          </p:cNvSpPr>
          <p:nvPr/>
        </p:nvSpPr>
        <p:spPr>
          <a:xfrm>
            <a:off x="482457" y="4063400"/>
            <a:ext cx="2261860"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Photo by Alexander Mils on Unsplash</a:t>
            </a:r>
            <a:endParaRPr lang="en-US" sz="700" dirty="0"/>
          </a:p>
        </p:txBody>
      </p:sp>
    </p:spTree>
    <p:custDataLst>
      <p:tags r:id="rId1"/>
    </p:custDataLst>
    <p:extLst>
      <p:ext uri="{BB962C8B-B14F-4D97-AF65-F5344CB8AC3E}">
        <p14:creationId xmlns:p14="http://schemas.microsoft.com/office/powerpoint/2010/main" val="789312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AC70FE95-CDCE-444E-9B31-12513BB771C7}"/>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23</a:t>
            </a:fld>
            <a:endParaRPr lang="en-US" dirty="0"/>
          </a:p>
        </p:txBody>
      </p:sp>
      <p:sp>
        <p:nvSpPr>
          <p:cNvPr id="2" name="Title 1">
            <a:extLst>
              <a:ext uri="{FF2B5EF4-FFF2-40B4-BE49-F238E27FC236}">
                <a16:creationId xmlns="" xmlns:a16="http://schemas.microsoft.com/office/drawing/2014/main" id="{A1A2BA8A-2129-EE44-BF70-0DD8C3A22C6B}"/>
              </a:ext>
            </a:extLst>
          </p:cNvPr>
          <p:cNvSpPr>
            <a:spLocks noGrp="1"/>
          </p:cNvSpPr>
          <p:nvPr>
            <p:ph type="title"/>
          </p:nvPr>
        </p:nvSpPr>
        <p:spPr/>
        <p:txBody>
          <a:bodyPr>
            <a:normAutofit/>
          </a:bodyPr>
          <a:lstStyle/>
          <a:p>
            <a:r>
              <a:rPr lang="en-US" dirty="0"/>
              <a:t>Management and governance service category</a:t>
            </a:r>
          </a:p>
        </p:txBody>
      </p:sp>
      <p:sp>
        <p:nvSpPr>
          <p:cNvPr id="23" name="TextBox 22">
            <a:extLst>
              <a:ext uri="{FF2B5EF4-FFF2-40B4-BE49-F238E27FC236}">
                <a16:creationId xmlns="" xmlns:a16="http://schemas.microsoft.com/office/drawing/2014/main" id="{16BCC26F-97D9-1248-9B74-EAE0AED4BC60}"/>
              </a:ext>
            </a:extLst>
          </p:cNvPr>
          <p:cNvSpPr txBox="1"/>
          <p:nvPr/>
        </p:nvSpPr>
        <p:spPr>
          <a:xfrm>
            <a:off x="7461825" y="1756611"/>
            <a:ext cx="3567002" cy="830997"/>
          </a:xfrm>
          <a:prstGeom prst="rect">
            <a:avLst/>
          </a:prstGeom>
          <a:noFill/>
        </p:spPr>
        <p:txBody>
          <a:bodyPr wrap="none" rtlCol="0">
            <a:spAutoFit/>
          </a:bodyPr>
          <a:lstStyle/>
          <a:p>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AWS management and </a:t>
            </a:r>
          </a:p>
          <a:p>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governance </a:t>
            </a:r>
            <a:r>
              <a:rPr lang="en-US" sz="2400" dirty="0">
                <a:latin typeface="Amazon Ember" panose="020B0603020204020204" pitchFamily="34" charset="0"/>
                <a:ea typeface="Amazon Ember" panose="020B0603020204020204" pitchFamily="34" charset="0"/>
                <a:cs typeface="Amazon Ember" panose="020B0603020204020204" pitchFamily="34" charset="0"/>
              </a:rPr>
              <a:t>services</a:t>
            </a:r>
          </a:p>
        </p:txBody>
      </p:sp>
      <p:sp>
        <p:nvSpPr>
          <p:cNvPr id="16" name="TextBox 15">
            <a:extLst>
              <a:ext uri="{FF2B5EF4-FFF2-40B4-BE49-F238E27FC236}">
                <a16:creationId xmlns="" xmlns:a16="http://schemas.microsoft.com/office/drawing/2014/main" id="{9C758EC6-70BA-AD4A-97E2-F8AC43A0E541}"/>
              </a:ext>
            </a:extLst>
          </p:cNvPr>
          <p:cNvSpPr txBox="1"/>
          <p:nvPr/>
        </p:nvSpPr>
        <p:spPr>
          <a:xfrm>
            <a:off x="4924730" y="3836399"/>
            <a:ext cx="1893922"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Management Console</a:t>
            </a:r>
          </a:p>
        </p:txBody>
      </p:sp>
      <p:sp>
        <p:nvSpPr>
          <p:cNvPr id="14" name="TextBox 13">
            <a:extLst>
              <a:ext uri="{FF2B5EF4-FFF2-40B4-BE49-F238E27FC236}">
                <a16:creationId xmlns="" xmlns:a16="http://schemas.microsoft.com/office/drawing/2014/main" id="{11763954-0406-9C4A-A38D-4CF454878E9A}"/>
              </a:ext>
            </a:extLst>
          </p:cNvPr>
          <p:cNvSpPr txBox="1"/>
          <p:nvPr/>
        </p:nvSpPr>
        <p:spPr>
          <a:xfrm>
            <a:off x="6844532" y="3834888"/>
            <a:ext cx="1359131"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Config</a:t>
            </a:r>
          </a:p>
        </p:txBody>
      </p:sp>
      <p:sp>
        <p:nvSpPr>
          <p:cNvPr id="6" name="TextBox 5">
            <a:extLst>
              <a:ext uri="{FF2B5EF4-FFF2-40B4-BE49-F238E27FC236}">
                <a16:creationId xmlns="" xmlns:a16="http://schemas.microsoft.com/office/drawing/2014/main" id="{D964D7DB-132C-9648-8402-E5670A709AE6}"/>
              </a:ext>
            </a:extLst>
          </p:cNvPr>
          <p:cNvSpPr txBox="1"/>
          <p:nvPr/>
        </p:nvSpPr>
        <p:spPr>
          <a:xfrm>
            <a:off x="8450106" y="3814942"/>
            <a:ext cx="1359131"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CloudWatch</a:t>
            </a:r>
          </a:p>
        </p:txBody>
      </p:sp>
      <p:sp>
        <p:nvSpPr>
          <p:cNvPr id="7" name="TextBox 6">
            <a:extLst>
              <a:ext uri="{FF2B5EF4-FFF2-40B4-BE49-F238E27FC236}">
                <a16:creationId xmlns="" xmlns:a16="http://schemas.microsoft.com/office/drawing/2014/main" id="{13761F13-5E8E-D046-BB83-8F52BCD62CFB}"/>
              </a:ext>
            </a:extLst>
          </p:cNvPr>
          <p:cNvSpPr txBox="1"/>
          <p:nvPr/>
        </p:nvSpPr>
        <p:spPr>
          <a:xfrm>
            <a:off x="10148314" y="3814942"/>
            <a:ext cx="1506552"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Auto Scaling</a:t>
            </a:r>
          </a:p>
        </p:txBody>
      </p:sp>
      <p:sp>
        <p:nvSpPr>
          <p:cNvPr id="12" name="TextBox 11">
            <a:extLst>
              <a:ext uri="{FF2B5EF4-FFF2-40B4-BE49-F238E27FC236}">
                <a16:creationId xmlns="" xmlns:a16="http://schemas.microsoft.com/office/drawing/2014/main" id="{09D07F57-01BC-2C46-A09A-E6D7DEAF0212}"/>
              </a:ext>
            </a:extLst>
          </p:cNvPr>
          <p:cNvSpPr txBox="1"/>
          <p:nvPr/>
        </p:nvSpPr>
        <p:spPr>
          <a:xfrm>
            <a:off x="5014508" y="5650698"/>
            <a:ext cx="1712699"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Command </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Line Interface</a:t>
            </a:r>
          </a:p>
        </p:txBody>
      </p:sp>
      <p:sp>
        <p:nvSpPr>
          <p:cNvPr id="18" name="TextBox 17">
            <a:extLst>
              <a:ext uri="{FF2B5EF4-FFF2-40B4-BE49-F238E27FC236}">
                <a16:creationId xmlns="" xmlns:a16="http://schemas.microsoft.com/office/drawing/2014/main" id="{4A98BAB5-A45E-0E4A-A83D-AD7F47F3C663}"/>
              </a:ext>
            </a:extLst>
          </p:cNvPr>
          <p:cNvSpPr txBox="1"/>
          <p:nvPr/>
        </p:nvSpPr>
        <p:spPr>
          <a:xfrm>
            <a:off x="6838260" y="5686501"/>
            <a:ext cx="1357122" cy="830997"/>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Trusted </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Advisor</a:t>
            </a:r>
          </a:p>
        </p:txBody>
      </p:sp>
      <p:sp>
        <p:nvSpPr>
          <p:cNvPr id="20" name="TextBox 19">
            <a:extLst>
              <a:ext uri="{FF2B5EF4-FFF2-40B4-BE49-F238E27FC236}">
                <a16:creationId xmlns="" xmlns:a16="http://schemas.microsoft.com/office/drawing/2014/main" id="{D9CC2CD7-28CC-7A4D-8887-32BE6D184A0C}"/>
              </a:ext>
            </a:extLst>
          </p:cNvPr>
          <p:cNvSpPr txBox="1"/>
          <p:nvPr/>
        </p:nvSpPr>
        <p:spPr>
          <a:xfrm>
            <a:off x="8272548" y="5683564"/>
            <a:ext cx="1712699"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Well-</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Architected Tool </a:t>
            </a:r>
          </a:p>
        </p:txBody>
      </p:sp>
      <p:sp>
        <p:nvSpPr>
          <p:cNvPr id="8" name="TextBox 7">
            <a:extLst>
              <a:ext uri="{FF2B5EF4-FFF2-40B4-BE49-F238E27FC236}">
                <a16:creationId xmlns="" xmlns:a16="http://schemas.microsoft.com/office/drawing/2014/main" id="{E71E6A68-F283-F44E-BD0F-835FE3811D61}"/>
              </a:ext>
            </a:extLst>
          </p:cNvPr>
          <p:cNvSpPr txBox="1"/>
          <p:nvPr/>
        </p:nvSpPr>
        <p:spPr>
          <a:xfrm>
            <a:off x="10035716" y="5687054"/>
            <a:ext cx="1619150"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CloudTrail</a:t>
            </a:r>
          </a:p>
        </p:txBody>
      </p:sp>
      <p:sp>
        <p:nvSpPr>
          <p:cNvPr id="25" name="TextBox 24">
            <a:extLst>
              <a:ext uri="{FF2B5EF4-FFF2-40B4-BE49-F238E27FC236}">
                <a16:creationId xmlns="" xmlns:a16="http://schemas.microsoft.com/office/drawing/2014/main" id="{651E9760-37EE-4742-949F-F2FE2C53802E}"/>
              </a:ext>
              <a:ext uri="{C183D7F6-B498-43B3-948B-1728B52AA6E4}">
                <adec:decorative xmlns="" xmlns:adec="http://schemas.microsoft.com/office/drawing/2017/decorative" val="1"/>
              </a:ext>
            </a:extLst>
          </p:cNvPr>
          <p:cNvSpPr txBox="1"/>
          <p:nvPr/>
        </p:nvSpPr>
        <p:spPr>
          <a:xfrm>
            <a:off x="548640" y="4437019"/>
            <a:ext cx="1973617" cy="230832"/>
          </a:xfrm>
          <a:prstGeom prst="rect">
            <a:avLst/>
          </a:prstGeom>
          <a:noFill/>
        </p:spPr>
        <p:txBody>
          <a:bodyPr wrap="none" rtlCol="0">
            <a:spAutoFit/>
          </a:bodyPr>
          <a:lstStyle/>
          <a:p>
            <a:r>
              <a:rPr lang="en-US" sz="900" dirty="0">
                <a:solidFill>
                  <a:schemeClr val="bg1">
                    <a:lumMod val="6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Photo by Marta Branco from Pexels</a:t>
            </a:r>
          </a:p>
        </p:txBody>
      </p:sp>
      <p:grpSp>
        <p:nvGrpSpPr>
          <p:cNvPr id="3" name="Group 2">
            <a:extLst>
              <a:ext uri="{FF2B5EF4-FFF2-40B4-BE49-F238E27FC236}">
                <a16:creationId xmlns="" xmlns:a16="http://schemas.microsoft.com/office/drawing/2014/main" id="{1527605D-D163-1409-E41C-16A52F2BC311}"/>
              </a:ext>
              <a:ext uri="{C183D7F6-B498-43B3-948B-1728B52AA6E4}">
                <adec:decorative xmlns="" xmlns:adec="http://schemas.microsoft.com/office/drawing/2017/decorative" val="1"/>
              </a:ext>
            </a:extLst>
          </p:cNvPr>
          <p:cNvGrpSpPr/>
          <p:nvPr/>
        </p:nvGrpSpPr>
        <p:grpSpPr>
          <a:xfrm>
            <a:off x="5535058" y="3108960"/>
            <a:ext cx="5740377" cy="2540000"/>
            <a:chOff x="5535058" y="3108960"/>
            <a:chExt cx="5740377" cy="2540000"/>
          </a:xfrm>
        </p:grpSpPr>
        <p:pic>
          <p:nvPicPr>
            <p:cNvPr id="9" name="Graphic 8">
              <a:extLst>
                <a:ext uri="{FF2B5EF4-FFF2-40B4-BE49-F238E27FC236}">
                  <a16:creationId xmlns="" xmlns:a16="http://schemas.microsoft.com/office/drawing/2014/main" id="{F3FF6B72-C858-5A44-A833-CC192B74293A}"/>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8799567" y="3108960"/>
              <a:ext cx="711200" cy="711200"/>
            </a:xfrm>
            <a:prstGeom prst="rect">
              <a:avLst/>
            </a:prstGeom>
          </p:spPr>
        </p:pic>
        <p:pic>
          <p:nvPicPr>
            <p:cNvPr id="10" name="Graphic 9">
              <a:extLst>
                <a:ext uri="{FF2B5EF4-FFF2-40B4-BE49-F238E27FC236}">
                  <a16:creationId xmlns="" xmlns:a16="http://schemas.microsoft.com/office/drawing/2014/main" id="{1B6C0BF0-9CF6-414A-B2DC-0DEDD2C690DE}"/>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564235" y="3108960"/>
              <a:ext cx="711200" cy="711200"/>
            </a:xfrm>
            <a:prstGeom prst="rect">
              <a:avLst/>
            </a:prstGeom>
          </p:spPr>
        </p:pic>
        <p:pic>
          <p:nvPicPr>
            <p:cNvPr id="11" name="Graphic 10">
              <a:extLst>
                <a:ext uri="{FF2B5EF4-FFF2-40B4-BE49-F238E27FC236}">
                  <a16:creationId xmlns="" xmlns:a16="http://schemas.microsoft.com/office/drawing/2014/main" id="{B9D8BC08-9C16-3944-89AA-1F894A611C03}"/>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10489692" y="4937760"/>
              <a:ext cx="711200" cy="711200"/>
            </a:xfrm>
            <a:prstGeom prst="rect">
              <a:avLst/>
            </a:prstGeom>
          </p:spPr>
        </p:pic>
        <p:pic>
          <p:nvPicPr>
            <p:cNvPr id="13" name="Graphic 12">
              <a:extLst>
                <a:ext uri="{FF2B5EF4-FFF2-40B4-BE49-F238E27FC236}">
                  <a16:creationId xmlns="" xmlns:a16="http://schemas.microsoft.com/office/drawing/2014/main" id="{63A13CDB-14D7-3649-80EF-3DF23E67EFF4}"/>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535058" y="4937760"/>
              <a:ext cx="711200" cy="711200"/>
            </a:xfrm>
            <a:prstGeom prst="rect">
              <a:avLst/>
            </a:prstGeom>
          </p:spPr>
        </p:pic>
        <p:pic>
          <p:nvPicPr>
            <p:cNvPr id="15" name="Graphic 14">
              <a:extLst>
                <a:ext uri="{FF2B5EF4-FFF2-40B4-BE49-F238E27FC236}">
                  <a16:creationId xmlns="" xmlns:a16="http://schemas.microsoft.com/office/drawing/2014/main" id="{C7D0D9FA-AEA2-BB4B-8BBF-90B1B8A60863}"/>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192772" y="3108960"/>
              <a:ext cx="711200" cy="711200"/>
            </a:xfrm>
            <a:prstGeom prst="rect">
              <a:avLst/>
            </a:prstGeom>
          </p:spPr>
        </p:pic>
        <p:pic>
          <p:nvPicPr>
            <p:cNvPr id="17" name="Graphic 16">
              <a:extLst>
                <a:ext uri="{FF2B5EF4-FFF2-40B4-BE49-F238E27FC236}">
                  <a16:creationId xmlns="" xmlns:a16="http://schemas.microsoft.com/office/drawing/2014/main" id="{158BEA10-3C84-2A4B-A68C-80DDFF4ADBB3}"/>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5535058" y="3108960"/>
              <a:ext cx="711200" cy="711200"/>
            </a:xfrm>
            <a:prstGeom prst="rect">
              <a:avLst/>
            </a:prstGeom>
          </p:spPr>
        </p:pic>
        <p:pic>
          <p:nvPicPr>
            <p:cNvPr id="19" name="Graphic 18">
              <a:extLst>
                <a:ext uri="{FF2B5EF4-FFF2-40B4-BE49-F238E27FC236}">
                  <a16:creationId xmlns="" xmlns:a16="http://schemas.microsoft.com/office/drawing/2014/main" id="{342B86BF-B4C2-A84D-A401-09AEFF65F589}"/>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7180580" y="4937760"/>
              <a:ext cx="711200" cy="711200"/>
            </a:xfrm>
            <a:prstGeom prst="rect">
              <a:avLst/>
            </a:prstGeom>
          </p:spPr>
        </p:pic>
        <p:pic>
          <p:nvPicPr>
            <p:cNvPr id="21" name="Graphic 20">
              <a:extLst>
                <a:ext uri="{FF2B5EF4-FFF2-40B4-BE49-F238E27FC236}">
                  <a16:creationId xmlns="" xmlns:a16="http://schemas.microsoft.com/office/drawing/2014/main" id="{CEB35706-B695-174A-B1C4-224C18E4857D}"/>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8738717" y="4937760"/>
              <a:ext cx="711200" cy="711200"/>
            </a:xfrm>
            <a:prstGeom prst="rect">
              <a:avLst/>
            </a:prstGeom>
          </p:spPr>
        </p:pic>
      </p:grpSp>
      <p:pic>
        <p:nvPicPr>
          <p:cNvPr id="22" name="Graphic 21">
            <a:extLst>
              <a:ext uri="{FF2B5EF4-FFF2-40B4-BE49-F238E27FC236}">
                <a16:creationId xmlns="" xmlns:a16="http://schemas.microsoft.com/office/drawing/2014/main" id="{2BEB6DE2-7097-D440-B2C8-8287CB70DD2F}"/>
              </a:ext>
              <a:ext uri="{C183D7F6-B498-43B3-948B-1728B52AA6E4}">
                <adec:decorative xmlns="" xmlns:adec="http://schemas.microsoft.com/office/drawing/2017/decorative" val="1"/>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6583680" y="1645920"/>
            <a:ext cx="952500" cy="952500"/>
          </a:xfrm>
          <a:prstGeom prst="rect">
            <a:avLst/>
          </a:prstGeom>
        </p:spPr>
      </p:pic>
      <p:pic>
        <p:nvPicPr>
          <p:cNvPr id="27" name="Picture 26">
            <a:extLst>
              <a:ext uri="{FF2B5EF4-FFF2-40B4-BE49-F238E27FC236}">
                <a16:creationId xmlns="" xmlns:a16="http://schemas.microsoft.com/office/drawing/2014/main" id="{2A483946-9C9A-0E4E-9EFE-D3FF9F13D5A5}"/>
              </a:ext>
              <a:ext uri="{C183D7F6-B498-43B3-948B-1728B52AA6E4}">
                <adec:decorative xmlns="" xmlns:adec="http://schemas.microsoft.com/office/drawing/2017/decorative" val="1"/>
              </a:ext>
            </a:extLst>
          </p:cNvPr>
          <p:cNvPicPr>
            <a:picLocks noChangeAspect="1"/>
          </p:cNvPicPr>
          <p:nvPr/>
        </p:nvPicPr>
        <p:blipFill>
          <a:blip r:embed="rId22"/>
          <a:stretch>
            <a:fillRect/>
          </a:stretch>
        </p:blipFill>
        <p:spPr>
          <a:xfrm>
            <a:off x="548640" y="1645920"/>
            <a:ext cx="4186648" cy="2791099"/>
          </a:xfrm>
          <a:prstGeom prst="rect">
            <a:avLst/>
          </a:prstGeom>
        </p:spPr>
      </p:pic>
    </p:spTree>
    <p:custDataLst>
      <p:tags r:id="rId1"/>
    </p:custDataLst>
    <p:extLst>
      <p:ext uri="{BB962C8B-B14F-4D97-AF65-F5344CB8AC3E}">
        <p14:creationId xmlns:p14="http://schemas.microsoft.com/office/powerpoint/2010/main" val="1487908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76A26853-D70B-F046-8594-FD5420473220}"/>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24</a:t>
            </a:fld>
            <a:endParaRPr lang="en-US" dirty="0"/>
          </a:p>
        </p:txBody>
      </p:sp>
      <p:sp>
        <p:nvSpPr>
          <p:cNvPr id="2" name="Title 1">
            <a:extLst>
              <a:ext uri="{FF2B5EF4-FFF2-40B4-BE49-F238E27FC236}">
                <a16:creationId xmlns="" xmlns:a16="http://schemas.microsoft.com/office/drawing/2014/main" id="{57F7D632-4F80-5147-9159-595C8B1D8D34}"/>
              </a:ext>
            </a:extLst>
          </p:cNvPr>
          <p:cNvSpPr>
            <a:spLocks noGrp="1"/>
          </p:cNvSpPr>
          <p:nvPr>
            <p:ph type="title"/>
          </p:nvPr>
        </p:nvSpPr>
        <p:spPr/>
        <p:txBody>
          <a:bodyPr/>
          <a:lstStyle/>
          <a:p>
            <a:r>
              <a:rPr lang="en-US" dirty="0" smtClean="0"/>
              <a:t>Basic Questions</a:t>
            </a:r>
            <a:endParaRPr lang="en-US" dirty="0"/>
          </a:p>
        </p:txBody>
      </p:sp>
      <p:sp>
        <p:nvSpPr>
          <p:cNvPr id="3" name="Content Placeholder 2">
            <a:extLst>
              <a:ext uri="{FF2B5EF4-FFF2-40B4-BE49-F238E27FC236}">
                <a16:creationId xmlns="" xmlns:a16="http://schemas.microsoft.com/office/drawing/2014/main" id="{1D0A893F-A634-B443-93DD-8C00562D0A1D}"/>
              </a:ext>
            </a:extLst>
          </p:cNvPr>
          <p:cNvSpPr>
            <a:spLocks noGrp="1"/>
          </p:cNvSpPr>
          <p:nvPr>
            <p:ph sz="quarter" idx="21"/>
          </p:nvPr>
        </p:nvSpPr>
        <p:spPr/>
        <p:txBody>
          <a:bodyPr>
            <a:normAutofit/>
          </a:bodyPr>
          <a:lstStyle/>
          <a:p>
            <a:r>
              <a:rPr lang="en-US" sz="2000" dirty="0">
                <a:solidFill>
                  <a:schemeClr val="accent6"/>
                </a:solidFill>
              </a:rPr>
              <a:t>Question #1</a:t>
            </a:r>
            <a:r>
              <a:rPr lang="en-US" sz="2000" dirty="0"/>
              <a:t>: Under which service category does the </a:t>
            </a:r>
            <a:r>
              <a:rPr lang="en-US" sz="2000" b="1" dirty="0"/>
              <a:t>IAM </a:t>
            </a:r>
            <a:r>
              <a:rPr lang="en-US" sz="2000" dirty="0"/>
              <a:t>service appear? </a:t>
            </a:r>
          </a:p>
          <a:p>
            <a:pPr lvl="1"/>
            <a:r>
              <a:rPr lang="en-US" sz="1800" b="1" dirty="0"/>
              <a:t>Answer</a:t>
            </a:r>
            <a:r>
              <a:rPr lang="en-US" sz="1800" dirty="0"/>
              <a:t>: </a:t>
            </a:r>
            <a:r>
              <a:rPr lang="en-US" sz="1800" b="1" dirty="0">
                <a:solidFill>
                  <a:schemeClr val="accent5"/>
                </a:solidFill>
              </a:rPr>
              <a:t>Security, Identity, &amp; Compliance</a:t>
            </a:r>
            <a:r>
              <a:rPr lang="en-US" sz="1800" dirty="0"/>
              <a:t>.</a:t>
            </a:r>
          </a:p>
          <a:p>
            <a:pPr marL="457200" lvl="1" indent="0">
              <a:buNone/>
            </a:pPr>
            <a:endParaRPr lang="en-US" sz="1200" dirty="0"/>
          </a:p>
          <a:p>
            <a:r>
              <a:rPr lang="en-US" sz="2000" dirty="0">
                <a:solidFill>
                  <a:schemeClr val="accent6"/>
                </a:solidFill>
              </a:rPr>
              <a:t>Question #2</a:t>
            </a:r>
            <a:r>
              <a:rPr lang="en-US" sz="2000" dirty="0"/>
              <a:t>: Under which service category does the </a:t>
            </a:r>
            <a:r>
              <a:rPr lang="en-US" sz="2000" b="1" dirty="0"/>
              <a:t>Amazon</a:t>
            </a:r>
            <a:r>
              <a:rPr lang="en-US" sz="2000" dirty="0"/>
              <a:t> </a:t>
            </a:r>
            <a:r>
              <a:rPr lang="en-US" sz="2000" b="1" dirty="0"/>
              <a:t>VPC</a:t>
            </a:r>
            <a:r>
              <a:rPr lang="en-US" sz="2000" dirty="0"/>
              <a:t> service appear?</a:t>
            </a:r>
          </a:p>
          <a:p>
            <a:pPr lvl="1"/>
            <a:r>
              <a:rPr lang="en-US" sz="1800" b="1" dirty="0"/>
              <a:t>Answer</a:t>
            </a:r>
            <a:r>
              <a:rPr lang="en-US" sz="1800" dirty="0"/>
              <a:t>: </a:t>
            </a:r>
            <a:r>
              <a:rPr lang="en-US" sz="1800" b="1" dirty="0">
                <a:solidFill>
                  <a:schemeClr val="accent5"/>
                </a:solidFill>
              </a:rPr>
              <a:t>Networking &amp; Content Delivery</a:t>
            </a:r>
          </a:p>
          <a:p>
            <a:pPr marL="457200" lvl="1" indent="0">
              <a:buNone/>
            </a:pPr>
            <a:endParaRPr lang="en-US" sz="1200" b="1" dirty="0">
              <a:solidFill>
                <a:schemeClr val="accent5"/>
              </a:solidFill>
            </a:endParaRPr>
          </a:p>
          <a:p>
            <a:r>
              <a:rPr lang="en-US" sz="2000" dirty="0">
                <a:solidFill>
                  <a:schemeClr val="accent6"/>
                </a:solidFill>
              </a:rPr>
              <a:t>Question </a:t>
            </a:r>
            <a:r>
              <a:rPr lang="en-US" sz="2000" dirty="0" smtClean="0">
                <a:solidFill>
                  <a:schemeClr val="accent6"/>
                </a:solidFill>
              </a:rPr>
              <a:t>#3</a:t>
            </a:r>
            <a:r>
              <a:rPr lang="en-US" sz="2000" dirty="0" smtClean="0"/>
              <a:t>: </a:t>
            </a:r>
            <a:r>
              <a:rPr lang="en-US" sz="2000" dirty="0"/>
              <a:t>Does the VPC exist at the level of the Region or the level of the Availability Zone?</a:t>
            </a:r>
          </a:p>
          <a:p>
            <a:pPr lvl="1"/>
            <a:r>
              <a:rPr lang="en-US" sz="1800" b="1" dirty="0"/>
              <a:t>Answer</a:t>
            </a:r>
            <a:r>
              <a:rPr lang="en-US" sz="1800" dirty="0"/>
              <a:t>: VPCs exist at the </a:t>
            </a:r>
            <a:r>
              <a:rPr lang="en-US" sz="1800" b="1" dirty="0">
                <a:solidFill>
                  <a:schemeClr val="accent5"/>
                </a:solidFill>
              </a:rPr>
              <a:t>Region level.</a:t>
            </a:r>
          </a:p>
          <a:p>
            <a:pPr marL="457200" lvl="1" indent="0">
              <a:buNone/>
            </a:pPr>
            <a:endParaRPr lang="en-US" sz="1200" dirty="0">
              <a:solidFill>
                <a:schemeClr val="tx2"/>
              </a:solidFill>
            </a:endParaRPr>
          </a:p>
          <a:p>
            <a:r>
              <a:rPr lang="en-US" sz="2000" dirty="0">
                <a:solidFill>
                  <a:schemeClr val="accent6"/>
                </a:solidFill>
              </a:rPr>
              <a:t>Question </a:t>
            </a:r>
            <a:r>
              <a:rPr lang="en-US" sz="2000" dirty="0" smtClean="0">
                <a:solidFill>
                  <a:schemeClr val="accent6"/>
                </a:solidFill>
              </a:rPr>
              <a:t>#4</a:t>
            </a:r>
            <a:r>
              <a:rPr lang="en-US" sz="2000" dirty="0" smtClean="0"/>
              <a:t>: </a:t>
            </a:r>
            <a:r>
              <a:rPr lang="en-US" sz="2000" dirty="0"/>
              <a:t>Which of the following services are global instead of Regional? Check Amazon EC2, IAM, Lambda, and Route 53.</a:t>
            </a:r>
          </a:p>
          <a:p>
            <a:pPr lvl="1"/>
            <a:r>
              <a:rPr lang="en-US" sz="1800" b="1" dirty="0"/>
              <a:t>Answer: </a:t>
            </a:r>
            <a:r>
              <a:rPr lang="en-US" sz="1800" b="1" dirty="0">
                <a:solidFill>
                  <a:schemeClr val="accent5"/>
                </a:solidFill>
              </a:rPr>
              <a:t>IAM and Route 53 are global</a:t>
            </a:r>
            <a:r>
              <a:rPr lang="en-US" sz="1800" dirty="0"/>
              <a:t>. Amazon EC2 and Lambda are Regional.</a:t>
            </a:r>
            <a:endParaRPr lang="en-US" dirty="0"/>
          </a:p>
        </p:txBody>
      </p:sp>
    </p:spTree>
    <p:custDataLst>
      <p:tags r:id="rId1"/>
    </p:custDataLst>
    <p:extLst>
      <p:ext uri="{BB962C8B-B14F-4D97-AF65-F5344CB8AC3E}">
        <p14:creationId xmlns:p14="http://schemas.microsoft.com/office/powerpoint/2010/main" val="1464775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9DD3E1-B0BA-7941-ACF6-89F4C489A40A}"/>
              </a:ext>
            </a:extLst>
          </p:cNvPr>
          <p:cNvSpPr>
            <a:spLocks noGrp="1"/>
          </p:cNvSpPr>
          <p:nvPr>
            <p:ph type="title"/>
          </p:nvPr>
        </p:nvSpPr>
        <p:spPr/>
        <p:txBody>
          <a:bodyPr/>
          <a:lstStyle/>
          <a:p>
            <a:r>
              <a:rPr lang="en-US" sz="4000" dirty="0"/>
              <a:t>Module wrap-up</a:t>
            </a:r>
          </a:p>
        </p:txBody>
      </p:sp>
      <p:sp>
        <p:nvSpPr>
          <p:cNvPr id="3" name="Text Placeholder 2">
            <a:extLst>
              <a:ext uri="{FF2B5EF4-FFF2-40B4-BE49-F238E27FC236}">
                <a16:creationId xmlns="" xmlns:a16="http://schemas.microsoft.com/office/drawing/2014/main" id="{9705F87E-6E2F-D249-BE4B-4F176A6B5D76}"/>
              </a:ext>
            </a:extLst>
          </p:cNvPr>
          <p:cNvSpPr>
            <a:spLocks noGrp="1"/>
          </p:cNvSpPr>
          <p:nvPr>
            <p:ph type="subTitle" idx="1"/>
          </p:nvPr>
        </p:nvSpPr>
        <p:spPr/>
        <p:txBody>
          <a:bodyPr/>
          <a:lstStyle/>
          <a:p>
            <a:r>
              <a:rPr lang="en-US" dirty="0"/>
              <a:t>Module 3: AWS Global Infrastructure Overview</a:t>
            </a:r>
          </a:p>
        </p:txBody>
      </p:sp>
    </p:spTree>
    <p:custDataLst>
      <p:tags r:id="rId1"/>
    </p:custDataLst>
    <p:extLst>
      <p:ext uri="{BB962C8B-B14F-4D97-AF65-F5344CB8AC3E}">
        <p14:creationId xmlns:p14="http://schemas.microsoft.com/office/powerpoint/2010/main" val="228388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BECEECC-6889-3C4B-ADDE-289EB9D9F6A9}"/>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26</a:t>
            </a:fld>
            <a:endParaRPr lang="en-US" dirty="0"/>
          </a:p>
        </p:txBody>
      </p:sp>
      <p:sp>
        <p:nvSpPr>
          <p:cNvPr id="2" name="Title 1"/>
          <p:cNvSpPr>
            <a:spLocks noGrp="1"/>
          </p:cNvSpPr>
          <p:nvPr>
            <p:ph type="title"/>
          </p:nvPr>
        </p:nvSpPr>
        <p:spPr/>
        <p:txBody>
          <a:bodyPr>
            <a:noAutofit/>
          </a:bodyPr>
          <a:lstStyle/>
          <a:p>
            <a:r>
              <a:rPr lang="en-US" dirty="0"/>
              <a:t>Module summary                                                     </a:t>
            </a:r>
          </a:p>
        </p:txBody>
      </p:sp>
      <p:sp>
        <p:nvSpPr>
          <p:cNvPr id="6" name="Content Placeholder 5">
            <a:extLst>
              <a:ext uri="{FF2B5EF4-FFF2-40B4-BE49-F238E27FC236}">
                <a16:creationId xmlns="" xmlns:a16="http://schemas.microsoft.com/office/drawing/2014/main" id="{96B1D8CB-247D-9047-BFCE-7C071A34030D}"/>
              </a:ext>
            </a:extLst>
          </p:cNvPr>
          <p:cNvSpPr>
            <a:spLocks noGrp="1"/>
          </p:cNvSpPr>
          <p:nvPr>
            <p:ph sz="quarter" idx="21"/>
          </p:nvPr>
        </p:nvSpPr>
        <p:spPr/>
        <p:txBody>
          <a:bodyPr/>
          <a:lstStyle/>
          <a:p>
            <a:pPr marL="0" indent="0">
              <a:buNone/>
            </a:pPr>
            <a:r>
              <a:rPr lang="en-US" sz="3200" dirty="0"/>
              <a:t>In summary, in this module you learned how to:</a:t>
            </a:r>
          </a:p>
          <a:p>
            <a:pPr marL="0" indent="0">
              <a:buNone/>
            </a:pPr>
            <a:endParaRPr lang="en-US" dirty="0"/>
          </a:p>
          <a:p>
            <a:r>
              <a:rPr lang="en-US" dirty="0"/>
              <a:t>Identify the difference between AWS Regions, Availability Zones, and edge locations</a:t>
            </a:r>
          </a:p>
          <a:p>
            <a:endParaRPr lang="en-US" dirty="0" smtClean="0"/>
          </a:p>
          <a:p>
            <a:r>
              <a:rPr lang="en-US" dirty="0" smtClean="0"/>
              <a:t>Identify </a:t>
            </a:r>
            <a:r>
              <a:rPr lang="en-US" dirty="0"/>
              <a:t>AWS service and service categories</a:t>
            </a:r>
          </a:p>
          <a:p>
            <a:pPr marL="0" indent="0">
              <a:buNone/>
            </a:pPr>
            <a:endParaRPr lang="en-US" dirty="0"/>
          </a:p>
        </p:txBody>
      </p:sp>
    </p:spTree>
    <p:custDataLst>
      <p:tags r:id="rId1"/>
    </p:custDataLst>
    <p:extLst>
      <p:ext uri="{BB962C8B-B14F-4D97-AF65-F5344CB8AC3E}">
        <p14:creationId xmlns:p14="http://schemas.microsoft.com/office/powerpoint/2010/main" val="3339602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95C6BA22-6D80-6F4D-8779-5BA67DACE489}"/>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27</a:t>
            </a:fld>
            <a:endParaRPr lang="en-US" dirty="0"/>
          </a:p>
        </p:txBody>
      </p:sp>
      <p:sp>
        <p:nvSpPr>
          <p:cNvPr id="5" name="Title 4">
            <a:extLst>
              <a:ext uri="{FF2B5EF4-FFF2-40B4-BE49-F238E27FC236}">
                <a16:creationId xmlns=""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 xmlns:a16="http://schemas.microsoft.com/office/drawing/2014/main" id="{2AA3B981-BB0A-8E4E-A921-BE92B16069F5}"/>
              </a:ext>
            </a:extLst>
          </p:cNvPr>
          <p:cNvSpPr>
            <a:spLocks noGrp="1"/>
          </p:cNvSpPr>
          <p:nvPr>
            <p:ph sz="quarter" idx="21"/>
          </p:nvPr>
        </p:nvSpPr>
        <p:spPr/>
        <p:txBody>
          <a:bodyPr/>
          <a:lstStyle/>
          <a:p>
            <a:pPr>
              <a:lnSpc>
                <a:spcPct val="150000"/>
              </a:lnSpc>
              <a:buClr>
                <a:schemeClr val="tx1"/>
              </a:buClr>
            </a:pPr>
            <a:r>
              <a:rPr lang="en-US" dirty="0">
                <a:solidFill>
                  <a:srgbClr val="232F3E"/>
                </a:solidFill>
              </a:rPr>
              <a:t>AWS Global Infrastructure: </a:t>
            </a:r>
            <a:r>
              <a:rPr lang="en-GB" dirty="0">
                <a:hlinkClick r:id="rId4"/>
              </a:rPr>
              <a:t>https://</a:t>
            </a:r>
            <a:r>
              <a:rPr lang="en-GB" dirty="0" err="1">
                <a:hlinkClick r:id="rId4"/>
              </a:rPr>
              <a:t>aws.amazon.com</a:t>
            </a:r>
            <a:r>
              <a:rPr lang="en-GB" dirty="0">
                <a:hlinkClick r:id="rId4"/>
              </a:rPr>
              <a:t>/about-</a:t>
            </a:r>
            <a:r>
              <a:rPr lang="en-GB" dirty="0" err="1">
                <a:hlinkClick r:id="rId4"/>
              </a:rPr>
              <a:t>aws</a:t>
            </a:r>
            <a:r>
              <a:rPr lang="en-GB" dirty="0">
                <a:hlinkClick r:id="rId4"/>
              </a:rPr>
              <a:t>/global-infrastructure/</a:t>
            </a:r>
            <a:endParaRPr lang="en-US" u="sng" dirty="0">
              <a:solidFill>
                <a:srgbClr val="504BAB"/>
              </a:solidFill>
            </a:endParaRPr>
          </a:p>
          <a:p>
            <a:pPr>
              <a:lnSpc>
                <a:spcPct val="150000"/>
              </a:lnSpc>
              <a:buClr>
                <a:schemeClr val="tx1"/>
              </a:buClr>
            </a:pPr>
            <a:r>
              <a:rPr lang="en-US" dirty="0">
                <a:solidFill>
                  <a:srgbClr val="232F3E"/>
                </a:solidFill>
              </a:rPr>
              <a:t>AWS Regional Services List: </a:t>
            </a:r>
            <a:r>
              <a:rPr lang="en-GB" dirty="0">
                <a:hlinkClick r:id="rId5"/>
              </a:rPr>
              <a:t>https://</a:t>
            </a:r>
            <a:r>
              <a:rPr lang="en-GB" dirty="0" err="1">
                <a:hlinkClick r:id="rId5"/>
              </a:rPr>
              <a:t>aws.amazon.com</a:t>
            </a:r>
            <a:r>
              <a:rPr lang="en-GB" dirty="0">
                <a:hlinkClick r:id="rId5"/>
              </a:rPr>
              <a:t>/about-</a:t>
            </a:r>
            <a:r>
              <a:rPr lang="en-GB" dirty="0" err="1">
                <a:hlinkClick r:id="rId5"/>
              </a:rPr>
              <a:t>aws</a:t>
            </a:r>
            <a:r>
              <a:rPr lang="en-GB" dirty="0">
                <a:hlinkClick r:id="rId5"/>
              </a:rPr>
              <a:t>/global-infrastructure/regional-product-services/</a:t>
            </a:r>
            <a:endParaRPr lang="en-US" dirty="0">
              <a:solidFill>
                <a:srgbClr val="504BAB"/>
              </a:solidFill>
              <a:hlinkClick r:id="rId6">
                <a:extLst>
                  <a:ext uri="{A12FA001-AC4F-418D-AE19-62706E023703}">
                    <ahyp:hlinkClr xmlns="" xmlns:ahyp="http://schemas.microsoft.com/office/drawing/2018/hyperlinkcolor" val="tx"/>
                  </a:ext>
                </a:extLst>
              </a:hlinkClick>
            </a:endParaRPr>
          </a:p>
          <a:p>
            <a:pPr>
              <a:lnSpc>
                <a:spcPct val="150000"/>
              </a:lnSpc>
              <a:buClr>
                <a:schemeClr val="tx1"/>
              </a:buClr>
            </a:pPr>
            <a:r>
              <a:rPr lang="en-US" dirty="0">
                <a:solidFill>
                  <a:srgbClr val="232F3E"/>
                </a:solidFill>
              </a:rPr>
              <a:t>AWS Cloud Products: </a:t>
            </a:r>
            <a:r>
              <a:rPr lang="en-GB" dirty="0">
                <a:hlinkClick r:id="rId7"/>
              </a:rPr>
              <a:t>https://</a:t>
            </a:r>
            <a:r>
              <a:rPr lang="en-GB" dirty="0" err="1">
                <a:hlinkClick r:id="rId7"/>
              </a:rPr>
              <a:t>aws.amazon.com</a:t>
            </a:r>
            <a:r>
              <a:rPr lang="en-GB" dirty="0">
                <a:hlinkClick r:id="rId7"/>
              </a:rPr>
              <a:t>/products/</a:t>
            </a:r>
            <a:endParaRPr lang="en-US" dirty="0">
              <a:solidFill>
                <a:srgbClr val="232F3E"/>
              </a:solidFill>
            </a:endParaRPr>
          </a:p>
        </p:txBody>
      </p:sp>
    </p:spTree>
    <p:custDataLst>
      <p:tags r:id="rId1"/>
    </p:custDataLst>
    <p:extLst>
      <p:ext uri="{BB962C8B-B14F-4D97-AF65-F5344CB8AC3E}">
        <p14:creationId xmlns:p14="http://schemas.microsoft.com/office/powerpoint/2010/main" val="1431594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 xmlns:a16="http://schemas.microsoft.com/office/drawing/2014/main" id="{A9D071E9-1886-4EB3-B517-57EE3BACB16F}"/>
              </a:ext>
            </a:extLst>
          </p:cNvPr>
          <p:cNvSpPr>
            <a:spLocks noGrp="1"/>
          </p:cNvSpPr>
          <p:nvPr>
            <p:ph type="sldNum" sz="quarter" idx="20"/>
          </p:nvPr>
        </p:nvSpPr>
        <p:spPr/>
        <p:txBody>
          <a:bodyPr/>
          <a:lstStyle/>
          <a:p>
            <a:fld id="{B23121D6-781A-4B6C-8D9B-3A8188A614AE}" type="slidenum">
              <a:rPr lang="en-US" smtClean="0"/>
              <a:t>28</a:t>
            </a:fld>
            <a:endParaRPr lang="en-US"/>
          </a:p>
        </p:txBody>
      </p:sp>
      <p:sp>
        <p:nvSpPr>
          <p:cNvPr id="2" name="Title 1">
            <a:extLst>
              <a:ext uri="{FF2B5EF4-FFF2-40B4-BE49-F238E27FC236}">
                <a16:creationId xmlns="" xmlns:a16="http://schemas.microsoft.com/office/drawing/2014/main" id="{9B11474D-3771-4F25-8A94-0EF301AE2062}"/>
              </a:ext>
            </a:extLst>
          </p:cNvPr>
          <p:cNvSpPr>
            <a:spLocks noGrp="1"/>
          </p:cNvSpPr>
          <p:nvPr>
            <p:ph type="title"/>
          </p:nvPr>
        </p:nvSpPr>
        <p:spPr/>
        <p:txBody>
          <a:bodyPr/>
          <a:lstStyle/>
          <a:p>
            <a:r>
              <a:rPr lang="en-US" dirty="0"/>
              <a:t>Thank you</a:t>
            </a:r>
          </a:p>
        </p:txBody>
      </p:sp>
      <p:sp>
        <p:nvSpPr>
          <p:cNvPr id="6" name="Text Placeholder 5">
            <a:extLst>
              <a:ext uri="{FF2B5EF4-FFF2-40B4-BE49-F238E27FC236}">
                <a16:creationId xmlns="" xmlns:a16="http://schemas.microsoft.com/office/drawing/2014/main" id="{37D19DB1-8CC4-4D1C-8D48-67540AF80AAD}"/>
              </a:ext>
            </a:extLst>
          </p:cNvPr>
          <p:cNvSpPr>
            <a:spLocks noGrp="1"/>
          </p:cNvSpPr>
          <p:nvPr>
            <p:ph type="body" sz="quarter" idx="21"/>
          </p:nvPr>
        </p:nvSpPr>
        <p:spPr>
          <a:xfrm>
            <a:off x="2551176" y="5212079"/>
            <a:ext cx="9637776" cy="400110"/>
          </a:xfrm>
        </p:spPr>
        <p:txBody>
          <a:bodyPr/>
          <a:lstStyle/>
          <a:p>
            <a:r>
              <a:rPr lang="en-US"/>
              <a:t>All </a:t>
            </a:r>
            <a:r>
              <a:rPr lang="en-US" dirty="0"/>
              <a:t>trademarks are the property of their owners.</a:t>
            </a:r>
          </a:p>
        </p:txBody>
      </p:sp>
    </p:spTree>
    <p:custDataLst>
      <p:tags r:id="rId1"/>
    </p:custDataLst>
    <p:extLst>
      <p:ext uri="{BB962C8B-B14F-4D97-AF65-F5344CB8AC3E}">
        <p14:creationId xmlns:p14="http://schemas.microsoft.com/office/powerpoint/2010/main" val="1395873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F3F39B-4692-6B46-BA18-EF05966FF99A}"/>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a:t>
            </a:fld>
            <a:endParaRPr lang="en-US" dirty="0"/>
          </a:p>
        </p:txBody>
      </p:sp>
      <p:sp>
        <p:nvSpPr>
          <p:cNvPr id="2" name="Title 1">
            <a:extLst>
              <a:ext uri="{FF2B5EF4-FFF2-40B4-BE49-F238E27FC236}">
                <a16:creationId xmlns="" xmlns:a16="http://schemas.microsoft.com/office/drawing/2014/main" id="{D897946F-6922-6B47-BF37-87896AA37D56}"/>
              </a:ext>
            </a:extLst>
          </p:cNvPr>
          <p:cNvSpPr>
            <a:spLocks noGrp="1"/>
          </p:cNvSpPr>
          <p:nvPr>
            <p:ph type="title"/>
          </p:nvPr>
        </p:nvSpPr>
        <p:spPr/>
        <p:txBody>
          <a:bodyPr/>
          <a:lstStyle/>
          <a:p>
            <a:r>
              <a:rPr lang="en-US" dirty="0"/>
              <a:t>Module overview</a:t>
            </a:r>
          </a:p>
        </p:txBody>
      </p:sp>
      <p:sp>
        <p:nvSpPr>
          <p:cNvPr id="3" name="Content Placeholder 2">
            <a:extLst>
              <a:ext uri="{FF2B5EF4-FFF2-40B4-BE49-F238E27FC236}">
                <a16:creationId xmlns="" xmlns:a16="http://schemas.microsoft.com/office/drawing/2014/main" id="{071D2467-8E66-1649-8321-3090BD050870}"/>
              </a:ext>
            </a:extLst>
          </p:cNvPr>
          <p:cNvSpPr>
            <a:spLocks noGrp="1"/>
          </p:cNvSpPr>
          <p:nvPr>
            <p:ph sz="quarter" idx="21"/>
          </p:nvPr>
        </p:nvSpPr>
        <p:spPr/>
        <p:txBody>
          <a:bodyPr/>
          <a:lstStyle/>
          <a:p>
            <a:pPr marL="0" indent="0">
              <a:spcBef>
                <a:spcPts val="1800"/>
              </a:spcBef>
              <a:buNone/>
            </a:pPr>
            <a:r>
              <a:rPr lang="en-US" b="1" dirty="0"/>
              <a:t>Topics</a:t>
            </a:r>
          </a:p>
          <a:p>
            <a:pPr marL="231775" indent="-231775">
              <a:spcBef>
                <a:spcPts val="1800"/>
              </a:spcBef>
            </a:pPr>
            <a:endParaRPr lang="en-US" dirty="0" smtClean="0"/>
          </a:p>
          <a:p>
            <a:pPr marL="231775" indent="-231775">
              <a:spcBef>
                <a:spcPts val="1800"/>
              </a:spcBef>
            </a:pPr>
            <a:r>
              <a:rPr lang="en-US" dirty="0" smtClean="0"/>
              <a:t>AWS </a:t>
            </a:r>
            <a:r>
              <a:rPr lang="en-US" dirty="0"/>
              <a:t>Global Infrastructure</a:t>
            </a:r>
          </a:p>
          <a:p>
            <a:pPr marL="238125" indent="-238125">
              <a:spcBef>
                <a:spcPts val="1800"/>
              </a:spcBef>
            </a:pPr>
            <a:endParaRPr lang="en-US" dirty="0" smtClean="0"/>
          </a:p>
          <a:p>
            <a:pPr marL="238125" indent="-238125">
              <a:spcBef>
                <a:spcPts val="1800"/>
              </a:spcBef>
            </a:pPr>
            <a:r>
              <a:rPr lang="en-US" dirty="0" smtClean="0"/>
              <a:t>AWS </a:t>
            </a:r>
            <a:r>
              <a:rPr lang="en-US" dirty="0"/>
              <a:t>service and service category overview</a:t>
            </a:r>
          </a:p>
          <a:p>
            <a:pPr marL="0" indent="0">
              <a:buNone/>
            </a:pPr>
            <a:endParaRPr lang="en-US" dirty="0"/>
          </a:p>
          <a:p>
            <a:pPr marL="0" indent="0">
              <a:buNone/>
            </a:pPr>
            <a:endParaRPr lang="en-US" b="1" dirty="0"/>
          </a:p>
          <a:p>
            <a:pPr marL="0" indent="0">
              <a:buNone/>
            </a:pPr>
            <a:endParaRPr lang="en-US" b="1" dirty="0"/>
          </a:p>
          <a:p>
            <a:pPr marL="0" indent="0">
              <a:buNone/>
            </a:pPr>
            <a:endParaRPr lang="en-US" dirty="0"/>
          </a:p>
          <a:p>
            <a:pPr marL="0" indent="0">
              <a:spcBef>
                <a:spcPts val="1800"/>
              </a:spcBef>
              <a:buNone/>
            </a:pPr>
            <a:endParaRPr lang="en-US" dirty="0"/>
          </a:p>
        </p:txBody>
      </p:sp>
    </p:spTree>
    <p:custDataLst>
      <p:tags r:id="rId1"/>
    </p:custDataLst>
    <p:extLst>
      <p:ext uri="{BB962C8B-B14F-4D97-AF65-F5344CB8AC3E}">
        <p14:creationId xmlns:p14="http://schemas.microsoft.com/office/powerpoint/2010/main" val="2687951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F3F39B-4692-6B46-BA18-EF05966FF99A}"/>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4</a:t>
            </a:fld>
            <a:endParaRPr lang="en-US" dirty="0"/>
          </a:p>
        </p:txBody>
      </p:sp>
      <p:sp>
        <p:nvSpPr>
          <p:cNvPr id="2" name="Title 1">
            <a:extLst>
              <a:ext uri="{FF2B5EF4-FFF2-40B4-BE49-F238E27FC236}">
                <a16:creationId xmlns="" xmlns:a16="http://schemas.microsoft.com/office/drawing/2014/main" id="{D897946F-6922-6B47-BF37-87896AA37D56}"/>
              </a:ext>
            </a:extLst>
          </p:cNvPr>
          <p:cNvSpPr>
            <a:spLocks noGrp="1"/>
          </p:cNvSpPr>
          <p:nvPr>
            <p:ph type="title"/>
          </p:nvPr>
        </p:nvSpPr>
        <p:spPr/>
        <p:txBody>
          <a:bodyPr/>
          <a:lstStyle/>
          <a:p>
            <a:r>
              <a:rPr lang="en-US" dirty="0"/>
              <a:t>Module objectives</a:t>
            </a:r>
          </a:p>
        </p:txBody>
      </p:sp>
      <p:sp>
        <p:nvSpPr>
          <p:cNvPr id="3" name="Content Placeholder 2">
            <a:extLst>
              <a:ext uri="{FF2B5EF4-FFF2-40B4-BE49-F238E27FC236}">
                <a16:creationId xmlns="" xmlns:a16="http://schemas.microsoft.com/office/drawing/2014/main" id="{071D2467-8E66-1649-8321-3090BD050870}"/>
              </a:ext>
            </a:extLst>
          </p:cNvPr>
          <p:cNvSpPr>
            <a:spLocks noGrp="1"/>
          </p:cNvSpPr>
          <p:nvPr>
            <p:ph sz="quarter" idx="21"/>
          </p:nvPr>
        </p:nvSpPr>
        <p:spPr/>
        <p:txBody>
          <a:bodyPr/>
          <a:lstStyle/>
          <a:p>
            <a:pPr marL="0" indent="0">
              <a:buNone/>
            </a:pPr>
            <a:r>
              <a:rPr lang="en-US" dirty="0"/>
              <a:t>After completing this module, you should be able to:</a:t>
            </a:r>
          </a:p>
          <a:p>
            <a:endParaRPr lang="en-US" dirty="0"/>
          </a:p>
          <a:p>
            <a:r>
              <a:rPr lang="en-US" dirty="0"/>
              <a:t>Identify the difference between AWS Regions, Availability Zones, and edge </a:t>
            </a:r>
            <a:r>
              <a:rPr lang="en-US" dirty="0" smtClean="0"/>
              <a:t>locations</a:t>
            </a:r>
          </a:p>
          <a:p>
            <a:endParaRPr lang="en-US" dirty="0"/>
          </a:p>
          <a:p>
            <a:r>
              <a:rPr lang="en-US" dirty="0"/>
              <a:t>Identify AWS service and service categories</a:t>
            </a:r>
          </a:p>
          <a:p>
            <a:endParaRPr lang="en-US" dirty="0"/>
          </a:p>
        </p:txBody>
      </p:sp>
    </p:spTree>
    <p:custDataLst>
      <p:tags r:id="rId1"/>
    </p:custDataLst>
    <p:extLst>
      <p:ext uri="{BB962C8B-B14F-4D97-AF65-F5344CB8AC3E}">
        <p14:creationId xmlns:p14="http://schemas.microsoft.com/office/powerpoint/2010/main" val="1152152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1: AWS Global Infrastructure</a:t>
            </a:r>
          </a:p>
        </p:txBody>
      </p:sp>
      <p:sp>
        <p:nvSpPr>
          <p:cNvPr id="3" name="Text Placeholder 2">
            <a:extLst>
              <a:ext uri="{FF2B5EF4-FFF2-40B4-BE49-F238E27FC236}">
                <a16:creationId xmlns="" xmlns:a16="http://schemas.microsoft.com/office/drawing/2014/main" id="{31EF676F-5C1A-5B47-8738-57CBE2A00030}"/>
              </a:ext>
            </a:extLst>
          </p:cNvPr>
          <p:cNvSpPr>
            <a:spLocks noGrp="1"/>
          </p:cNvSpPr>
          <p:nvPr>
            <p:ph type="subTitle" idx="1"/>
          </p:nvPr>
        </p:nvSpPr>
        <p:spPr/>
        <p:txBody>
          <a:bodyPr>
            <a:normAutofit/>
          </a:bodyPr>
          <a:lstStyle/>
          <a:p>
            <a:r>
              <a:rPr lang="en-US" dirty="0"/>
              <a:t>Module 3: AWS Global Infrastructure Overview</a:t>
            </a:r>
          </a:p>
          <a:p>
            <a:endParaRPr lang="en-US" dirty="0"/>
          </a:p>
        </p:txBody>
      </p:sp>
    </p:spTree>
    <p:custDataLst>
      <p:tags r:id="rId1"/>
    </p:custDataLst>
    <p:extLst>
      <p:ext uri="{BB962C8B-B14F-4D97-AF65-F5344CB8AC3E}">
        <p14:creationId xmlns:p14="http://schemas.microsoft.com/office/powerpoint/2010/main" val="39807730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B80DE76-7311-A941-BEEE-39BD4F088999}"/>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6</a:t>
            </a:fld>
            <a:endParaRPr lang="en-US" dirty="0"/>
          </a:p>
        </p:txBody>
      </p:sp>
      <p:sp>
        <p:nvSpPr>
          <p:cNvPr id="2" name="Title 1">
            <a:extLst>
              <a:ext uri="{FF2B5EF4-FFF2-40B4-BE49-F238E27FC236}">
                <a16:creationId xmlns="" xmlns:a16="http://schemas.microsoft.com/office/drawing/2014/main" id="{23B179EA-DD20-D84F-A9E6-EAE1B9D86203}"/>
              </a:ext>
            </a:extLst>
          </p:cNvPr>
          <p:cNvSpPr>
            <a:spLocks noGrp="1"/>
          </p:cNvSpPr>
          <p:nvPr>
            <p:ph type="title"/>
          </p:nvPr>
        </p:nvSpPr>
        <p:spPr/>
        <p:txBody>
          <a:bodyPr/>
          <a:lstStyle/>
          <a:p>
            <a:r>
              <a:rPr lang="en-US" dirty="0"/>
              <a:t>AWS Global Infrastructure</a:t>
            </a:r>
          </a:p>
        </p:txBody>
      </p:sp>
      <p:sp>
        <p:nvSpPr>
          <p:cNvPr id="3" name="Content Placeholder 2">
            <a:extLst>
              <a:ext uri="{FF2B5EF4-FFF2-40B4-BE49-F238E27FC236}">
                <a16:creationId xmlns="" xmlns:a16="http://schemas.microsoft.com/office/drawing/2014/main" id="{CD187013-BE72-8142-9E68-CB78B2916219}"/>
              </a:ext>
            </a:extLst>
          </p:cNvPr>
          <p:cNvSpPr>
            <a:spLocks noGrp="1"/>
          </p:cNvSpPr>
          <p:nvPr>
            <p:ph sz="quarter" idx="21"/>
          </p:nvPr>
        </p:nvSpPr>
        <p:spPr>
          <a:xfrm>
            <a:off x="365760" y="1143000"/>
            <a:ext cx="11587890" cy="1377778"/>
          </a:xfrm>
        </p:spPr>
        <p:txBody>
          <a:bodyPr>
            <a:normAutofit/>
          </a:bodyPr>
          <a:lstStyle/>
          <a:p>
            <a:r>
              <a:rPr lang="en-US" sz="1800" dirty="0"/>
              <a:t>The </a:t>
            </a:r>
            <a:r>
              <a:rPr lang="en-US" sz="1800" b="1" dirty="0">
                <a:solidFill>
                  <a:srgbClr val="504BAB"/>
                </a:solidFill>
              </a:rPr>
              <a:t>AWS Global Infrastructure </a:t>
            </a:r>
            <a:r>
              <a:rPr lang="en-US" sz="1800" dirty="0"/>
              <a:t>is designed and built to deliver a </a:t>
            </a:r>
            <a:r>
              <a:rPr lang="en-US" sz="1800" b="1" dirty="0">
                <a:solidFill>
                  <a:srgbClr val="504BAB"/>
                </a:solidFill>
              </a:rPr>
              <a:t>flexible</a:t>
            </a:r>
            <a:r>
              <a:rPr lang="en-US" sz="1800" dirty="0"/>
              <a:t>, </a:t>
            </a:r>
            <a:r>
              <a:rPr lang="en-US" sz="1800" b="1" dirty="0">
                <a:solidFill>
                  <a:srgbClr val="504BAB"/>
                </a:solidFill>
              </a:rPr>
              <a:t>reliable</a:t>
            </a:r>
            <a:r>
              <a:rPr lang="en-US" sz="1800" dirty="0"/>
              <a:t>, </a:t>
            </a:r>
            <a:r>
              <a:rPr lang="en-US" sz="1800" b="1" dirty="0">
                <a:solidFill>
                  <a:srgbClr val="504BAB"/>
                </a:solidFill>
              </a:rPr>
              <a:t>scalable</a:t>
            </a:r>
            <a:r>
              <a:rPr lang="en-US" sz="1800" dirty="0"/>
              <a:t>, and </a:t>
            </a:r>
            <a:r>
              <a:rPr lang="en-US" sz="1800" b="1" dirty="0">
                <a:solidFill>
                  <a:srgbClr val="504BAB"/>
                </a:solidFill>
              </a:rPr>
              <a:t>secure</a:t>
            </a:r>
            <a:r>
              <a:rPr lang="en-US" sz="1800" dirty="0"/>
              <a:t> cloud computing environment with high-quality </a:t>
            </a:r>
            <a:r>
              <a:rPr lang="en-US" sz="1800" b="1" dirty="0">
                <a:solidFill>
                  <a:srgbClr val="504BAB"/>
                </a:solidFill>
              </a:rPr>
              <a:t>global</a:t>
            </a:r>
            <a:r>
              <a:rPr lang="en-US" sz="1800" b="1" dirty="0">
                <a:solidFill>
                  <a:schemeClr val="accent5"/>
                </a:solidFill>
              </a:rPr>
              <a:t> </a:t>
            </a:r>
            <a:r>
              <a:rPr lang="en-US" sz="1800" b="1" dirty="0">
                <a:solidFill>
                  <a:srgbClr val="504BAB"/>
                </a:solidFill>
              </a:rPr>
              <a:t>network</a:t>
            </a:r>
            <a:r>
              <a:rPr lang="en-US" sz="1800" b="1" dirty="0">
                <a:solidFill>
                  <a:schemeClr val="accent5"/>
                </a:solidFill>
              </a:rPr>
              <a:t> </a:t>
            </a:r>
            <a:r>
              <a:rPr lang="en-US" sz="1800" b="1" dirty="0">
                <a:solidFill>
                  <a:srgbClr val="504BAB"/>
                </a:solidFill>
              </a:rPr>
              <a:t>performance</a:t>
            </a:r>
            <a:r>
              <a:rPr lang="en-US" sz="1800" dirty="0"/>
              <a:t>. </a:t>
            </a:r>
          </a:p>
          <a:p>
            <a:r>
              <a:rPr lang="en-US" sz="1800" dirty="0"/>
              <a:t>AWS continually updates its global infrastructure footprint. </a:t>
            </a:r>
            <a:endParaRPr lang="en-US" sz="1800" dirty="0" smtClean="0"/>
          </a:p>
        </p:txBody>
      </p:sp>
      <p:pic>
        <p:nvPicPr>
          <p:cNvPr id="11" name="Picture 10" descr="Example of AWS Global Infrastructure Map with the London circle selected.">
            <a:extLst>
              <a:ext uri="{FF2B5EF4-FFF2-40B4-BE49-F238E27FC236}">
                <a16:creationId xmlns="" xmlns:a16="http://schemas.microsoft.com/office/drawing/2014/main" id="{D4C93E41-19E1-4030-8370-741C7B795131}"/>
              </a:ext>
            </a:extLst>
          </p:cNvPr>
          <p:cNvPicPr>
            <a:picLocks noChangeAspect="1"/>
          </p:cNvPicPr>
          <p:nvPr/>
        </p:nvPicPr>
        <p:blipFill>
          <a:blip r:embed="rId4"/>
          <a:stretch>
            <a:fillRect/>
          </a:stretch>
        </p:blipFill>
        <p:spPr>
          <a:xfrm>
            <a:off x="2196707" y="2632934"/>
            <a:ext cx="6094439" cy="3326118"/>
          </a:xfrm>
          <a:prstGeom prst="rect">
            <a:avLst/>
          </a:prstGeom>
        </p:spPr>
      </p:pic>
      <p:sp>
        <p:nvSpPr>
          <p:cNvPr id="13" name="Content Placeholder 2">
            <a:extLst>
              <a:ext uri="{FF2B5EF4-FFF2-40B4-BE49-F238E27FC236}">
                <a16:creationId xmlns="" xmlns:a16="http://schemas.microsoft.com/office/drawing/2014/main" id="{CC3364EA-A46F-475D-B68F-2677DDDD3E9B}"/>
              </a:ext>
            </a:extLst>
          </p:cNvPr>
          <p:cNvSpPr txBox="1">
            <a:spLocks/>
          </p:cNvSpPr>
          <p:nvPr/>
        </p:nvSpPr>
        <p:spPr>
          <a:xfrm>
            <a:off x="419100" y="2822798"/>
            <a:ext cx="5161085" cy="33261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p>
        </p:txBody>
      </p:sp>
    </p:spTree>
    <p:custDataLst>
      <p:tags r:id="rId1"/>
    </p:custDataLst>
    <p:extLst>
      <p:ext uri="{BB962C8B-B14F-4D97-AF65-F5344CB8AC3E}">
        <p14:creationId xmlns:p14="http://schemas.microsoft.com/office/powerpoint/2010/main" val="9903294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434E3763-1AA8-8F4E-B3E1-042F8AA3CAB8}"/>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7</a:t>
            </a:fld>
            <a:endParaRPr lang="en-US" dirty="0"/>
          </a:p>
        </p:txBody>
      </p:sp>
      <p:sp>
        <p:nvSpPr>
          <p:cNvPr id="5" name="Title 4"/>
          <p:cNvSpPr>
            <a:spLocks noGrp="1"/>
          </p:cNvSpPr>
          <p:nvPr>
            <p:ph type="title"/>
          </p:nvPr>
        </p:nvSpPr>
        <p:spPr/>
        <p:txBody>
          <a:bodyPr/>
          <a:lstStyle/>
          <a:p>
            <a:r>
              <a:rPr lang="en-US" dirty="0"/>
              <a:t>AWS Regions</a:t>
            </a:r>
          </a:p>
        </p:txBody>
      </p:sp>
      <p:sp>
        <p:nvSpPr>
          <p:cNvPr id="82" name="Content Placeholder 81"/>
          <p:cNvSpPr>
            <a:spLocks noGrp="1"/>
          </p:cNvSpPr>
          <p:nvPr>
            <p:ph sz="quarter" idx="21"/>
          </p:nvPr>
        </p:nvSpPr>
        <p:spPr>
          <a:xfrm>
            <a:off x="365760" y="1143000"/>
            <a:ext cx="7121968" cy="5291750"/>
          </a:xfrm>
        </p:spPr>
        <p:txBody>
          <a:bodyPr>
            <a:normAutofit lnSpcReduction="10000"/>
          </a:bodyPr>
          <a:lstStyle/>
          <a:p>
            <a:pPr marL="457200" indent="-457200">
              <a:spcBef>
                <a:spcPts val="1800"/>
              </a:spcBef>
              <a:spcAft>
                <a:spcPts val="800"/>
              </a:spcAft>
            </a:pPr>
            <a:r>
              <a:rPr lang="en-US" sz="2400" dirty="0"/>
              <a:t>An </a:t>
            </a:r>
            <a:r>
              <a:rPr lang="en-US" sz="2400" b="1" dirty="0">
                <a:solidFill>
                  <a:srgbClr val="504BAB"/>
                </a:solidFill>
              </a:rPr>
              <a:t>AWS</a:t>
            </a:r>
            <a:r>
              <a:rPr lang="en-US" sz="2400" b="1" dirty="0">
                <a:solidFill>
                  <a:schemeClr val="accent5"/>
                </a:solidFill>
              </a:rPr>
              <a:t> </a:t>
            </a:r>
            <a:r>
              <a:rPr lang="en-US" sz="2400" b="1" dirty="0">
                <a:solidFill>
                  <a:srgbClr val="504BAB"/>
                </a:solidFill>
              </a:rPr>
              <a:t>Region</a:t>
            </a:r>
            <a:r>
              <a:rPr lang="en-US" sz="2400" b="1" dirty="0">
                <a:solidFill>
                  <a:schemeClr val="accent5"/>
                </a:solidFill>
              </a:rPr>
              <a:t> </a:t>
            </a:r>
            <a:r>
              <a:rPr lang="en-US" sz="2400" dirty="0"/>
              <a:t>is a geographical area.</a:t>
            </a:r>
          </a:p>
          <a:p>
            <a:pPr marL="914400" lvl="1" indent="-457200">
              <a:spcBef>
                <a:spcPts val="1800"/>
              </a:spcBef>
              <a:spcAft>
                <a:spcPts val="800"/>
              </a:spcAft>
            </a:pPr>
            <a:r>
              <a:rPr lang="en-US" dirty="0">
                <a:solidFill>
                  <a:schemeClr val="accent6"/>
                </a:solidFill>
              </a:rPr>
              <a:t>Data replication </a:t>
            </a:r>
            <a:r>
              <a:rPr lang="en-US" dirty="0"/>
              <a:t>across Regions is controlled by you.</a:t>
            </a:r>
          </a:p>
          <a:p>
            <a:pPr marL="914400" lvl="1" indent="-457200">
              <a:spcBef>
                <a:spcPts val="1800"/>
              </a:spcBef>
              <a:spcAft>
                <a:spcPts val="800"/>
              </a:spcAft>
            </a:pPr>
            <a:r>
              <a:rPr lang="en-US" dirty="0">
                <a:solidFill>
                  <a:schemeClr val="accent6"/>
                </a:solidFill>
              </a:rPr>
              <a:t>Communication</a:t>
            </a:r>
            <a:r>
              <a:rPr lang="en-US" dirty="0"/>
              <a:t> between Regions uses AWS backbone network infrastructure.</a:t>
            </a:r>
          </a:p>
          <a:p>
            <a:pPr marL="457200" indent="-457200">
              <a:spcBef>
                <a:spcPts val="1800"/>
              </a:spcBef>
              <a:spcAft>
                <a:spcPts val="800"/>
              </a:spcAft>
            </a:pPr>
            <a:r>
              <a:rPr lang="en-US" sz="2400" dirty="0"/>
              <a:t>Each Region provides full redundancy and connectivity to the network.</a:t>
            </a:r>
          </a:p>
          <a:p>
            <a:pPr marL="457200" indent="-457200">
              <a:spcBef>
                <a:spcPts val="1800"/>
              </a:spcBef>
              <a:spcAft>
                <a:spcPts val="800"/>
              </a:spcAft>
            </a:pPr>
            <a:r>
              <a:rPr lang="en-US" sz="2400" dirty="0"/>
              <a:t>A Region typically consists of </a:t>
            </a:r>
            <a:r>
              <a:rPr lang="en-US" sz="2400" dirty="0" smtClean="0"/>
              <a:t>one </a:t>
            </a:r>
            <a:r>
              <a:rPr lang="en-US" sz="2400" dirty="0"/>
              <a:t>or more </a:t>
            </a:r>
            <a:r>
              <a:rPr lang="en-US" sz="2400" b="1" dirty="0">
                <a:solidFill>
                  <a:srgbClr val="504BAB"/>
                </a:solidFill>
              </a:rPr>
              <a:t>Availability Zones</a:t>
            </a:r>
            <a:r>
              <a:rPr lang="en-US" sz="2400" dirty="0" smtClean="0"/>
              <a:t>.</a:t>
            </a:r>
          </a:p>
          <a:p>
            <a:pPr marL="457200" indent="-457200">
              <a:spcBef>
                <a:spcPts val="1800"/>
              </a:spcBef>
              <a:spcAft>
                <a:spcPts val="800"/>
              </a:spcAft>
            </a:pPr>
            <a:r>
              <a:rPr lang="en-US" sz="2400" b="1" dirty="0" smtClean="0">
                <a:solidFill>
                  <a:srgbClr val="333399"/>
                </a:solidFill>
              </a:rPr>
              <a:t>AWS China</a:t>
            </a:r>
            <a:r>
              <a:rPr lang="en-US" sz="2400" b="1" dirty="0" smtClean="0">
                <a:solidFill>
                  <a:schemeClr val="tx1"/>
                </a:solidFill>
              </a:rPr>
              <a:t> </a:t>
            </a:r>
            <a:r>
              <a:rPr lang="en-US" sz="2400" dirty="0" smtClean="0">
                <a:solidFill>
                  <a:schemeClr val="tx1"/>
                </a:solidFill>
              </a:rPr>
              <a:t>and </a:t>
            </a:r>
            <a:r>
              <a:rPr lang="en-US" sz="2400" b="1" dirty="0" smtClean="0">
                <a:solidFill>
                  <a:srgbClr val="333399"/>
                </a:solidFill>
              </a:rPr>
              <a:t>AWS </a:t>
            </a:r>
            <a:r>
              <a:rPr lang="en-US" sz="2400" b="1" dirty="0" err="1" smtClean="0">
                <a:solidFill>
                  <a:srgbClr val="333399"/>
                </a:solidFill>
              </a:rPr>
              <a:t>GovCloud</a:t>
            </a:r>
            <a:r>
              <a:rPr lang="en-US" sz="2400" b="1" dirty="0" smtClean="0">
                <a:solidFill>
                  <a:srgbClr val="333399"/>
                </a:solidFill>
              </a:rPr>
              <a:t> (US) </a:t>
            </a:r>
            <a:r>
              <a:rPr lang="en-US" sz="2400" dirty="0" smtClean="0">
                <a:solidFill>
                  <a:schemeClr val="tx1"/>
                </a:solidFill>
              </a:rPr>
              <a:t>Regions</a:t>
            </a:r>
            <a:endParaRPr lang="en-US" dirty="0">
              <a:solidFill>
                <a:schemeClr val="tx1"/>
              </a:solidFill>
            </a:endParaRPr>
          </a:p>
        </p:txBody>
      </p:sp>
      <p:pic>
        <p:nvPicPr>
          <p:cNvPr id="7" name="Picture 6" descr="Snapshot from the infrastructure.aws website. See description in slide notes.">
            <a:extLst>
              <a:ext uri="{FF2B5EF4-FFF2-40B4-BE49-F238E27FC236}">
                <a16:creationId xmlns="" xmlns:a16="http://schemas.microsoft.com/office/drawing/2014/main" id="{41E8EDBE-1E70-6E4C-B5D1-307B0F49CB7F}"/>
              </a:ext>
            </a:extLst>
          </p:cNvPr>
          <p:cNvPicPr>
            <a:picLocks noChangeAspect="1"/>
          </p:cNvPicPr>
          <p:nvPr/>
        </p:nvPicPr>
        <p:blipFill>
          <a:blip r:embed="rId4"/>
          <a:stretch>
            <a:fillRect/>
          </a:stretch>
        </p:blipFill>
        <p:spPr>
          <a:xfrm>
            <a:off x="7741158" y="2433233"/>
            <a:ext cx="4226307" cy="3503387"/>
          </a:xfrm>
          <a:prstGeom prst="rect">
            <a:avLst/>
          </a:prstGeom>
        </p:spPr>
      </p:pic>
      <p:sp>
        <p:nvSpPr>
          <p:cNvPr id="8" name="TextBox 7">
            <a:extLst>
              <a:ext uri="{FF2B5EF4-FFF2-40B4-BE49-F238E27FC236}">
                <a16:creationId xmlns="" xmlns:a16="http://schemas.microsoft.com/office/drawing/2014/main" id="{0139AAD1-F803-8045-8389-DFF6D8425D61}"/>
              </a:ext>
              <a:ext uri="{C183D7F6-B498-43B3-948B-1728B52AA6E4}">
                <adec:decorative xmlns="" xmlns:adec="http://schemas.microsoft.com/office/drawing/2017/decorative" val="1"/>
              </a:ext>
            </a:extLst>
          </p:cNvPr>
          <p:cNvSpPr txBox="1"/>
          <p:nvPr/>
        </p:nvSpPr>
        <p:spPr>
          <a:xfrm>
            <a:off x="8789288" y="5952887"/>
            <a:ext cx="241444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Example: London Region</a:t>
            </a:r>
          </a:p>
        </p:txBody>
      </p:sp>
    </p:spTree>
    <p:custDataLst>
      <p:tags r:id="rId1"/>
    </p:custDataLst>
    <p:extLst>
      <p:ext uri="{BB962C8B-B14F-4D97-AF65-F5344CB8AC3E}">
        <p14:creationId xmlns:p14="http://schemas.microsoft.com/office/powerpoint/2010/main" val="1762678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
            <a:extLst>
              <a:ext uri="{FF2B5EF4-FFF2-40B4-BE49-F238E27FC236}">
                <a16:creationId xmlns="" xmlns:a16="http://schemas.microsoft.com/office/drawing/2014/main" id="{A8E0C7F1-1667-8748-9454-97D42B539905}"/>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8</a:t>
            </a:fld>
            <a:endParaRPr lang="en-US" dirty="0"/>
          </a:p>
        </p:txBody>
      </p:sp>
      <p:sp>
        <p:nvSpPr>
          <p:cNvPr id="2" name="Title 1"/>
          <p:cNvSpPr>
            <a:spLocks noGrp="1"/>
          </p:cNvSpPr>
          <p:nvPr>
            <p:ph type="title"/>
          </p:nvPr>
        </p:nvSpPr>
        <p:spPr/>
        <p:txBody>
          <a:bodyPr>
            <a:noAutofit/>
          </a:bodyPr>
          <a:lstStyle/>
          <a:p>
            <a:r>
              <a:rPr lang="en-US" dirty="0"/>
              <a:t>Selecting a Region</a:t>
            </a:r>
          </a:p>
        </p:txBody>
      </p:sp>
      <p:sp>
        <p:nvSpPr>
          <p:cNvPr id="63" name="TextBox 18"/>
          <p:cNvSpPr txBox="1"/>
          <p:nvPr/>
        </p:nvSpPr>
        <p:spPr>
          <a:xfrm>
            <a:off x="757593" y="3338558"/>
            <a:ext cx="4784383" cy="29654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lnSpc>
                <a:spcPct val="150000"/>
              </a:lnSpc>
              <a:defRPr/>
            </a:pPr>
            <a:r>
              <a:rPr lang="en-US" sz="2667" dirty="0">
                <a:solidFill>
                  <a:sysClr val="windowText" lastClr="000000">
                    <a:lumMod val="65000"/>
                    <a:lumOff val="35000"/>
                  </a:sysClr>
                </a:solidFill>
                <a:latin typeface="Amazon Ember" panose="020B0603020204020204" pitchFamily="34" charset="0"/>
                <a:ea typeface="Amazon Ember" panose="020B0603020204020204" pitchFamily="34" charset="0"/>
                <a:cs typeface="Amazon Ember" panose="020B0603020204020204" pitchFamily="34" charset="0"/>
              </a:rPr>
              <a:t>Determine the right Region for your services, applications, and data based on these factors</a:t>
            </a:r>
          </a:p>
          <a:p>
            <a:pPr defTabSz="1219170">
              <a:defRPr/>
            </a:pPr>
            <a:endParaRPr lang="en-US" sz="2667" dirty="0">
              <a:solidFill>
                <a:sysClr val="windowText" lastClr="000000">
                  <a:lumMod val="65000"/>
                  <a:lumOff val="35000"/>
                </a:sys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9" name="Parallelogram 68">
            <a:extLst>
              <a:ext uri="{C183D7F6-B498-43B3-948B-1728B52AA6E4}">
                <adec:decorative xmlns="" xmlns:adec="http://schemas.microsoft.com/office/drawing/2017/decorative" val="1"/>
              </a:ext>
            </a:extLst>
          </p:cNvPr>
          <p:cNvSpPr/>
          <p:nvPr/>
        </p:nvSpPr>
        <p:spPr>
          <a:xfrm>
            <a:off x="6553161" y="3915364"/>
            <a:ext cx="3438769" cy="139675"/>
          </a:xfrm>
          <a:prstGeom prst="parallelogram">
            <a:avLst>
              <a:gd name="adj" fmla="val 222143"/>
            </a:avLst>
          </a:prstGeom>
          <a:solidFill>
            <a:srgbClr val="008296"/>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64" name="Rectangle 63">
            <a:extLst>
              <a:ext uri="{C183D7F6-B498-43B3-948B-1728B52AA6E4}">
                <adec:decorative xmlns="" xmlns:adec="http://schemas.microsoft.com/office/drawing/2017/decorative" val="1"/>
              </a:ext>
            </a:extLst>
          </p:cNvPr>
          <p:cNvSpPr/>
          <p:nvPr/>
        </p:nvSpPr>
        <p:spPr>
          <a:xfrm>
            <a:off x="6106161" y="2760220"/>
            <a:ext cx="3988616" cy="1156676"/>
          </a:xfrm>
          <a:prstGeom prst="rect">
            <a:avLst/>
          </a:prstGeom>
          <a:solidFill>
            <a:srgbClr val="36C2B4"/>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65" name="Rectangle 64">
            <a:extLst>
              <a:ext uri="{C183D7F6-B498-43B3-948B-1728B52AA6E4}">
                <adec:decorative xmlns="" xmlns:adec="http://schemas.microsoft.com/office/drawing/2017/decorative" val="1"/>
              </a:ext>
            </a:extLst>
          </p:cNvPr>
          <p:cNvSpPr/>
          <p:nvPr/>
        </p:nvSpPr>
        <p:spPr>
          <a:xfrm>
            <a:off x="495708" y="1462739"/>
            <a:ext cx="9048680" cy="1141047"/>
          </a:xfrm>
          <a:prstGeom prst="rect">
            <a:avLst/>
          </a:prstGeom>
          <a:solidFill>
            <a:srgbClr val="504BAB"/>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66" name="Rectangle 65">
            <a:extLst>
              <a:ext uri="{C183D7F6-B498-43B3-948B-1728B52AA6E4}">
                <adec:decorative xmlns="" xmlns:adec="http://schemas.microsoft.com/office/drawing/2017/decorative" val="1"/>
              </a:ext>
            </a:extLst>
          </p:cNvPr>
          <p:cNvSpPr/>
          <p:nvPr/>
        </p:nvSpPr>
        <p:spPr>
          <a:xfrm>
            <a:off x="6536593" y="4058321"/>
            <a:ext cx="3985847" cy="1141047"/>
          </a:xfrm>
          <a:prstGeom prst="rect">
            <a:avLst/>
          </a:prstGeom>
          <a:solidFill>
            <a:srgbClr val="C9208A"/>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67" name="Rectangle 66">
            <a:extLst>
              <a:ext uri="{C183D7F6-B498-43B3-948B-1728B52AA6E4}">
                <adec:decorative xmlns="" xmlns:adec="http://schemas.microsoft.com/office/drawing/2017/decorative" val="1"/>
              </a:ext>
            </a:extLst>
          </p:cNvPr>
          <p:cNvSpPr/>
          <p:nvPr/>
        </p:nvSpPr>
        <p:spPr>
          <a:xfrm>
            <a:off x="7085952" y="5357545"/>
            <a:ext cx="4564185" cy="1141047"/>
          </a:xfrm>
          <a:prstGeom prst="rect">
            <a:avLst/>
          </a:prstGeom>
          <a:solidFill>
            <a:srgbClr val="232F3E"/>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70" name="Parallelogram 69">
            <a:extLst>
              <a:ext uri="{C183D7F6-B498-43B3-948B-1728B52AA6E4}">
                <adec:decorative xmlns="" xmlns:adec="http://schemas.microsoft.com/office/drawing/2017/decorative" val="1"/>
              </a:ext>
            </a:extLst>
          </p:cNvPr>
          <p:cNvSpPr/>
          <p:nvPr/>
        </p:nvSpPr>
        <p:spPr>
          <a:xfrm>
            <a:off x="6108548" y="2601701"/>
            <a:ext cx="3435839" cy="165735"/>
          </a:xfrm>
          <a:prstGeom prst="parallelogram">
            <a:avLst>
              <a:gd name="adj" fmla="val 222143"/>
            </a:avLst>
          </a:prstGeom>
          <a:solidFill>
            <a:srgbClr val="262262"/>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71" name="Parallelogram 70">
            <a:extLst>
              <a:ext uri="{C183D7F6-B498-43B3-948B-1728B52AA6E4}">
                <adec:decorative xmlns="" xmlns:adec="http://schemas.microsoft.com/office/drawing/2017/decorative" val="1"/>
              </a:ext>
            </a:extLst>
          </p:cNvPr>
          <p:cNvSpPr/>
          <p:nvPr/>
        </p:nvSpPr>
        <p:spPr>
          <a:xfrm>
            <a:off x="7088312" y="5197835"/>
            <a:ext cx="3438769" cy="159708"/>
          </a:xfrm>
          <a:prstGeom prst="parallelogram">
            <a:avLst>
              <a:gd name="adj" fmla="val 222143"/>
            </a:avLst>
          </a:prstGeom>
          <a:solidFill>
            <a:srgbClr val="9E1F6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72" name="Oval 71">
            <a:extLst>
              <a:ext uri="{C183D7F6-B498-43B3-948B-1728B52AA6E4}">
                <adec:decorative xmlns="" xmlns:adec="http://schemas.microsoft.com/office/drawing/2017/decorative" val="1"/>
              </a:ext>
            </a:extLst>
          </p:cNvPr>
          <p:cNvSpPr/>
          <p:nvPr/>
        </p:nvSpPr>
        <p:spPr>
          <a:xfrm>
            <a:off x="6233809" y="2974017"/>
            <a:ext cx="731520" cy="731520"/>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73" name="Oval 72">
            <a:extLst>
              <a:ext uri="{C183D7F6-B498-43B3-948B-1728B52AA6E4}">
                <adec:decorative xmlns="" xmlns:adec="http://schemas.microsoft.com/office/drawing/2017/decorative" val="1"/>
              </a:ext>
            </a:extLst>
          </p:cNvPr>
          <p:cNvSpPr/>
          <p:nvPr/>
        </p:nvSpPr>
        <p:spPr>
          <a:xfrm>
            <a:off x="5801479" y="1657601"/>
            <a:ext cx="731520" cy="731520"/>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74" name="Oval 73">
            <a:extLst>
              <a:ext uri="{C183D7F6-B498-43B3-948B-1728B52AA6E4}">
                <adec:decorative xmlns="" xmlns:adec="http://schemas.microsoft.com/office/drawing/2017/decorative" val="1"/>
              </a:ext>
            </a:extLst>
          </p:cNvPr>
          <p:cNvSpPr/>
          <p:nvPr/>
        </p:nvSpPr>
        <p:spPr>
          <a:xfrm>
            <a:off x="6722551" y="4255268"/>
            <a:ext cx="731520" cy="731520"/>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75" name="Oval 74">
            <a:extLst>
              <a:ext uri="{C183D7F6-B498-43B3-948B-1728B52AA6E4}">
                <adec:decorative xmlns="" xmlns:adec="http://schemas.microsoft.com/office/drawing/2017/decorative" val="1"/>
              </a:ext>
            </a:extLst>
          </p:cNvPr>
          <p:cNvSpPr/>
          <p:nvPr/>
        </p:nvSpPr>
        <p:spPr>
          <a:xfrm>
            <a:off x="7284461" y="5562307"/>
            <a:ext cx="731520" cy="731520"/>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77" name="Rectangle 76"/>
          <p:cNvSpPr/>
          <p:nvPr/>
        </p:nvSpPr>
        <p:spPr>
          <a:xfrm>
            <a:off x="6707204" y="1646123"/>
            <a:ext cx="2752305"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r>
              <a:rPr lang="en-US" sz="2000" dirty="0">
                <a:solidFill>
                  <a:sysClr val="window" lastClr="FFFFFF"/>
                </a:solidFill>
                <a:latin typeface="Amazon Ember" panose="020B0603020204020204" pitchFamily="34" charset="0"/>
                <a:ea typeface="Amazon Ember" panose="020B0603020204020204" pitchFamily="34" charset="0"/>
                <a:cs typeface="Amazon Ember" panose="020B0603020204020204" pitchFamily="34" charset="0"/>
              </a:rPr>
              <a:t>Data governance, legal requirements</a:t>
            </a:r>
          </a:p>
        </p:txBody>
      </p:sp>
      <p:sp>
        <p:nvSpPr>
          <p:cNvPr id="76" name="Rectangle 75"/>
          <p:cNvSpPr/>
          <p:nvPr/>
        </p:nvSpPr>
        <p:spPr>
          <a:xfrm>
            <a:off x="7176585" y="2955782"/>
            <a:ext cx="2918192"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r>
              <a:rPr lang="en-US" sz="2000" dirty="0">
                <a:solidFill>
                  <a:sysClr val="window" lastClr="FFFFFF"/>
                </a:solidFill>
                <a:latin typeface="Amazon Ember" panose="020B0603020204020204" pitchFamily="34" charset="0"/>
                <a:ea typeface="Amazon Ember" panose="020B0603020204020204" pitchFamily="34" charset="0"/>
                <a:cs typeface="Amazon Ember" panose="020B0603020204020204" pitchFamily="34" charset="0"/>
              </a:rPr>
              <a:t>Proximity to customers (latency)</a:t>
            </a:r>
          </a:p>
        </p:txBody>
      </p:sp>
      <p:sp>
        <p:nvSpPr>
          <p:cNvPr id="78" name="Rectangle 77"/>
          <p:cNvSpPr/>
          <p:nvPr/>
        </p:nvSpPr>
        <p:spPr>
          <a:xfrm>
            <a:off x="7640029" y="4231177"/>
            <a:ext cx="2812988"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r>
              <a:rPr lang="en-US" sz="2000" dirty="0">
                <a:solidFill>
                  <a:sysClr val="window" lastClr="FFFFFF"/>
                </a:solidFill>
                <a:latin typeface="Amazon Ember" panose="020B0603020204020204" pitchFamily="34" charset="0"/>
                <a:ea typeface="Amazon Ember" panose="020B0603020204020204" pitchFamily="34" charset="0"/>
                <a:cs typeface="Amazon Ember" panose="020B0603020204020204" pitchFamily="34" charset="0"/>
              </a:rPr>
              <a:t>Services available within the Region</a:t>
            </a:r>
          </a:p>
        </p:txBody>
      </p:sp>
      <p:sp>
        <p:nvSpPr>
          <p:cNvPr id="79" name="Rectangle 78"/>
          <p:cNvSpPr/>
          <p:nvPr/>
        </p:nvSpPr>
        <p:spPr>
          <a:xfrm>
            <a:off x="8214492" y="5693573"/>
            <a:ext cx="3287464"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r>
              <a:rPr lang="en-US" sz="2000" dirty="0">
                <a:solidFill>
                  <a:sysClr val="window" lastClr="FFFFFF"/>
                </a:solidFill>
                <a:latin typeface="Amazon Ember" panose="020B0603020204020204" pitchFamily="34" charset="0"/>
                <a:ea typeface="Amazon Ember" panose="020B0603020204020204" pitchFamily="34" charset="0"/>
                <a:cs typeface="Amazon Ember" panose="020B0603020204020204" pitchFamily="34" charset="0"/>
              </a:rPr>
              <a:t>Costs (vary by Region)</a:t>
            </a:r>
          </a:p>
        </p:txBody>
      </p:sp>
      <p:sp>
        <p:nvSpPr>
          <p:cNvPr id="92" name="Freeform 91">
            <a:extLst>
              <a:ext uri="{C183D7F6-B498-43B3-948B-1728B52AA6E4}">
                <adec:decorative xmlns="" xmlns:adec="http://schemas.microsoft.com/office/drawing/2017/decorative" val="1"/>
              </a:ext>
            </a:extLst>
          </p:cNvPr>
          <p:cNvSpPr>
            <a:spLocks noEditPoints="1"/>
          </p:cNvSpPr>
          <p:nvPr/>
        </p:nvSpPr>
        <p:spPr bwMode="auto">
          <a:xfrm>
            <a:off x="6876133" y="4395875"/>
            <a:ext cx="419636" cy="445952"/>
          </a:xfrm>
          <a:custGeom>
            <a:avLst/>
            <a:gdLst>
              <a:gd name="T0" fmla="*/ 2696 w 2974"/>
              <a:gd name="T1" fmla="*/ 2647 h 3175"/>
              <a:gd name="T2" fmla="*/ 2653 w 2974"/>
              <a:gd name="T3" fmla="*/ 2702 h 3175"/>
              <a:gd name="T4" fmla="*/ 2653 w 2974"/>
              <a:gd name="T5" fmla="*/ 2768 h 3175"/>
              <a:gd name="T6" fmla="*/ 2696 w 2974"/>
              <a:gd name="T7" fmla="*/ 2823 h 3175"/>
              <a:gd name="T8" fmla="*/ 2761 w 2974"/>
              <a:gd name="T9" fmla="*/ 2837 h 3175"/>
              <a:gd name="T10" fmla="*/ 2822 w 2974"/>
              <a:gd name="T11" fmla="*/ 2808 h 3175"/>
              <a:gd name="T12" fmla="*/ 2852 w 2974"/>
              <a:gd name="T13" fmla="*/ 2746 h 3175"/>
              <a:gd name="T14" fmla="*/ 2836 w 2974"/>
              <a:gd name="T15" fmla="*/ 2680 h 3175"/>
              <a:gd name="T16" fmla="*/ 2783 w 2974"/>
              <a:gd name="T17" fmla="*/ 2637 h 3175"/>
              <a:gd name="T18" fmla="*/ 541 w 2974"/>
              <a:gd name="T19" fmla="*/ 0 h 3175"/>
              <a:gd name="T20" fmla="*/ 1190 w 2974"/>
              <a:gd name="T21" fmla="*/ 816 h 3175"/>
              <a:gd name="T22" fmla="*/ 2426 w 2974"/>
              <a:gd name="T23" fmla="*/ 379 h 3175"/>
              <a:gd name="T24" fmla="*/ 2762 w 2974"/>
              <a:gd name="T25" fmla="*/ 718 h 3175"/>
              <a:gd name="T26" fmla="*/ 2912 w 2974"/>
              <a:gd name="T27" fmla="*/ 2566 h 3175"/>
              <a:gd name="T28" fmla="*/ 2948 w 2974"/>
              <a:gd name="T29" fmla="*/ 2621 h 3175"/>
              <a:gd name="T30" fmla="*/ 2974 w 2974"/>
              <a:gd name="T31" fmla="*/ 2715 h 3175"/>
              <a:gd name="T32" fmla="*/ 2960 w 2974"/>
              <a:gd name="T33" fmla="*/ 2810 h 3175"/>
              <a:gd name="T34" fmla="*/ 2907 w 2974"/>
              <a:gd name="T35" fmla="*/ 2894 h 3175"/>
              <a:gd name="T36" fmla="*/ 2824 w 2974"/>
              <a:gd name="T37" fmla="*/ 2949 h 3175"/>
              <a:gd name="T38" fmla="*/ 2730 w 2974"/>
              <a:gd name="T39" fmla="*/ 2962 h 3175"/>
              <a:gd name="T40" fmla="*/ 2637 w 2974"/>
              <a:gd name="T41" fmla="*/ 2936 h 3175"/>
              <a:gd name="T42" fmla="*/ 2582 w 2974"/>
              <a:gd name="T43" fmla="*/ 2898 h 3175"/>
              <a:gd name="T44" fmla="*/ 1459 w 2974"/>
              <a:gd name="T45" fmla="*/ 2121 h 3175"/>
              <a:gd name="T46" fmla="*/ 1211 w 2974"/>
              <a:gd name="T47" fmla="*/ 2271 h 3175"/>
              <a:gd name="T48" fmla="*/ 1157 w 2974"/>
              <a:gd name="T49" fmla="*/ 2357 h 3175"/>
              <a:gd name="T50" fmla="*/ 1075 w 2974"/>
              <a:gd name="T51" fmla="*/ 2460 h 3175"/>
              <a:gd name="T52" fmla="*/ 974 w 2974"/>
              <a:gd name="T53" fmla="*/ 2572 h 3175"/>
              <a:gd name="T54" fmla="*/ 864 w 2974"/>
              <a:gd name="T55" fmla="*/ 2683 h 3175"/>
              <a:gd name="T56" fmla="*/ 754 w 2974"/>
              <a:gd name="T57" fmla="*/ 2786 h 3175"/>
              <a:gd name="T58" fmla="*/ 651 w 2974"/>
              <a:gd name="T59" fmla="*/ 2868 h 3175"/>
              <a:gd name="T60" fmla="*/ 566 w 2974"/>
              <a:gd name="T61" fmla="*/ 2923 h 3175"/>
              <a:gd name="T62" fmla="*/ 418 w 2974"/>
              <a:gd name="T63" fmla="*/ 3175 h 3175"/>
              <a:gd name="T64" fmla="*/ 238 w 2974"/>
              <a:gd name="T65" fmla="*/ 2625 h 3175"/>
              <a:gd name="T66" fmla="*/ 280 w 2974"/>
              <a:gd name="T67" fmla="*/ 2546 h 3175"/>
              <a:gd name="T68" fmla="*/ 355 w 2974"/>
              <a:gd name="T69" fmla="*/ 2448 h 3175"/>
              <a:gd name="T70" fmla="*/ 450 w 2974"/>
              <a:gd name="T71" fmla="*/ 2338 h 3175"/>
              <a:gd name="T72" fmla="*/ 558 w 2974"/>
              <a:gd name="T73" fmla="*/ 2225 h 3175"/>
              <a:gd name="T74" fmla="*/ 669 w 2974"/>
              <a:gd name="T75" fmla="*/ 2119 h 3175"/>
              <a:gd name="T76" fmla="*/ 775 w 2974"/>
              <a:gd name="T77" fmla="*/ 2029 h 3175"/>
              <a:gd name="T78" fmla="*/ 867 w 2974"/>
              <a:gd name="T79" fmla="*/ 1964 h 3175"/>
              <a:gd name="T80" fmla="*/ 859 w 2974"/>
              <a:gd name="T81" fmla="*/ 1882 h 3175"/>
              <a:gd name="T82" fmla="*/ 1339 w 2974"/>
              <a:gd name="T83" fmla="*/ 1635 h 3175"/>
              <a:gd name="T84" fmla="*/ 240 w 2974"/>
              <a:gd name="T85" fmla="*/ 1135 h 3175"/>
              <a:gd name="T86" fmla="*/ 480 w 2974"/>
              <a:gd name="T87" fmla="*/ 759 h 3175"/>
              <a:gd name="T88" fmla="*/ 541 w 2974"/>
              <a:gd name="T89" fmla="*/ 0 h 3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74" h="3175">
                <a:moveTo>
                  <a:pt x="2738" y="2632"/>
                </a:moveTo>
                <a:lnTo>
                  <a:pt x="2716" y="2637"/>
                </a:lnTo>
                <a:lnTo>
                  <a:pt x="2696" y="2647"/>
                </a:lnTo>
                <a:lnTo>
                  <a:pt x="2676" y="2662"/>
                </a:lnTo>
                <a:lnTo>
                  <a:pt x="2662" y="2680"/>
                </a:lnTo>
                <a:lnTo>
                  <a:pt x="2653" y="2702"/>
                </a:lnTo>
                <a:lnTo>
                  <a:pt x="2648" y="2724"/>
                </a:lnTo>
                <a:lnTo>
                  <a:pt x="2649" y="2746"/>
                </a:lnTo>
                <a:lnTo>
                  <a:pt x="2653" y="2768"/>
                </a:lnTo>
                <a:lnTo>
                  <a:pt x="2663" y="2789"/>
                </a:lnTo>
                <a:lnTo>
                  <a:pt x="2677" y="2808"/>
                </a:lnTo>
                <a:lnTo>
                  <a:pt x="2696" y="2823"/>
                </a:lnTo>
                <a:lnTo>
                  <a:pt x="2717" y="2833"/>
                </a:lnTo>
                <a:lnTo>
                  <a:pt x="2738" y="2837"/>
                </a:lnTo>
                <a:lnTo>
                  <a:pt x="2761" y="2837"/>
                </a:lnTo>
                <a:lnTo>
                  <a:pt x="2783" y="2832"/>
                </a:lnTo>
                <a:lnTo>
                  <a:pt x="2804" y="2823"/>
                </a:lnTo>
                <a:lnTo>
                  <a:pt x="2822" y="2808"/>
                </a:lnTo>
                <a:lnTo>
                  <a:pt x="2836" y="2789"/>
                </a:lnTo>
                <a:lnTo>
                  <a:pt x="2846" y="2768"/>
                </a:lnTo>
                <a:lnTo>
                  <a:pt x="2852" y="2746"/>
                </a:lnTo>
                <a:lnTo>
                  <a:pt x="2852" y="2724"/>
                </a:lnTo>
                <a:lnTo>
                  <a:pt x="2846" y="2701"/>
                </a:lnTo>
                <a:lnTo>
                  <a:pt x="2836" y="2680"/>
                </a:lnTo>
                <a:lnTo>
                  <a:pt x="2822" y="2662"/>
                </a:lnTo>
                <a:lnTo>
                  <a:pt x="2804" y="2647"/>
                </a:lnTo>
                <a:lnTo>
                  <a:pt x="2783" y="2637"/>
                </a:lnTo>
                <a:lnTo>
                  <a:pt x="2761" y="2632"/>
                </a:lnTo>
                <a:lnTo>
                  <a:pt x="2738" y="2632"/>
                </a:lnTo>
                <a:close/>
                <a:moveTo>
                  <a:pt x="541" y="0"/>
                </a:moveTo>
                <a:lnTo>
                  <a:pt x="541" y="0"/>
                </a:lnTo>
                <a:lnTo>
                  <a:pt x="1188" y="175"/>
                </a:lnTo>
                <a:lnTo>
                  <a:pt x="1190" y="816"/>
                </a:lnTo>
                <a:lnTo>
                  <a:pt x="1667" y="1301"/>
                </a:lnTo>
                <a:lnTo>
                  <a:pt x="2149" y="815"/>
                </a:lnTo>
                <a:lnTo>
                  <a:pt x="2426" y="379"/>
                </a:lnTo>
                <a:lnTo>
                  <a:pt x="2734" y="205"/>
                </a:lnTo>
                <a:lnTo>
                  <a:pt x="2933" y="407"/>
                </a:lnTo>
                <a:lnTo>
                  <a:pt x="2762" y="718"/>
                </a:lnTo>
                <a:lnTo>
                  <a:pt x="2331" y="999"/>
                </a:lnTo>
                <a:lnTo>
                  <a:pt x="1850" y="1487"/>
                </a:lnTo>
                <a:lnTo>
                  <a:pt x="2912" y="2566"/>
                </a:lnTo>
                <a:lnTo>
                  <a:pt x="2910" y="2567"/>
                </a:lnTo>
                <a:lnTo>
                  <a:pt x="2931" y="2593"/>
                </a:lnTo>
                <a:lnTo>
                  <a:pt x="2948" y="2621"/>
                </a:lnTo>
                <a:lnTo>
                  <a:pt x="2962" y="2651"/>
                </a:lnTo>
                <a:lnTo>
                  <a:pt x="2970" y="2683"/>
                </a:lnTo>
                <a:lnTo>
                  <a:pt x="2974" y="2715"/>
                </a:lnTo>
                <a:lnTo>
                  <a:pt x="2974" y="2747"/>
                </a:lnTo>
                <a:lnTo>
                  <a:pt x="2969" y="2779"/>
                </a:lnTo>
                <a:lnTo>
                  <a:pt x="2960" y="2810"/>
                </a:lnTo>
                <a:lnTo>
                  <a:pt x="2946" y="2840"/>
                </a:lnTo>
                <a:lnTo>
                  <a:pt x="2929" y="2868"/>
                </a:lnTo>
                <a:lnTo>
                  <a:pt x="2907" y="2894"/>
                </a:lnTo>
                <a:lnTo>
                  <a:pt x="2881" y="2917"/>
                </a:lnTo>
                <a:lnTo>
                  <a:pt x="2854" y="2935"/>
                </a:lnTo>
                <a:lnTo>
                  <a:pt x="2824" y="2949"/>
                </a:lnTo>
                <a:lnTo>
                  <a:pt x="2793" y="2957"/>
                </a:lnTo>
                <a:lnTo>
                  <a:pt x="2762" y="2962"/>
                </a:lnTo>
                <a:lnTo>
                  <a:pt x="2730" y="2962"/>
                </a:lnTo>
                <a:lnTo>
                  <a:pt x="2699" y="2958"/>
                </a:lnTo>
                <a:lnTo>
                  <a:pt x="2668" y="2949"/>
                </a:lnTo>
                <a:lnTo>
                  <a:pt x="2637" y="2936"/>
                </a:lnTo>
                <a:lnTo>
                  <a:pt x="2610" y="2918"/>
                </a:lnTo>
                <a:lnTo>
                  <a:pt x="2584" y="2896"/>
                </a:lnTo>
                <a:lnTo>
                  <a:pt x="2582" y="2898"/>
                </a:lnTo>
                <a:lnTo>
                  <a:pt x="1521" y="1820"/>
                </a:lnTo>
                <a:lnTo>
                  <a:pt x="1342" y="2001"/>
                </a:lnTo>
                <a:lnTo>
                  <a:pt x="1459" y="2121"/>
                </a:lnTo>
                <a:lnTo>
                  <a:pt x="1277" y="2305"/>
                </a:lnTo>
                <a:lnTo>
                  <a:pt x="1221" y="2248"/>
                </a:lnTo>
                <a:lnTo>
                  <a:pt x="1211" y="2271"/>
                </a:lnTo>
                <a:lnTo>
                  <a:pt x="1196" y="2297"/>
                </a:lnTo>
                <a:lnTo>
                  <a:pt x="1178" y="2325"/>
                </a:lnTo>
                <a:lnTo>
                  <a:pt x="1157" y="2357"/>
                </a:lnTo>
                <a:lnTo>
                  <a:pt x="1132" y="2390"/>
                </a:lnTo>
                <a:lnTo>
                  <a:pt x="1105" y="2424"/>
                </a:lnTo>
                <a:lnTo>
                  <a:pt x="1075" y="2460"/>
                </a:lnTo>
                <a:lnTo>
                  <a:pt x="1042" y="2498"/>
                </a:lnTo>
                <a:lnTo>
                  <a:pt x="1010" y="2535"/>
                </a:lnTo>
                <a:lnTo>
                  <a:pt x="974" y="2572"/>
                </a:lnTo>
                <a:lnTo>
                  <a:pt x="938" y="2610"/>
                </a:lnTo>
                <a:lnTo>
                  <a:pt x="902" y="2647"/>
                </a:lnTo>
                <a:lnTo>
                  <a:pt x="864" y="2683"/>
                </a:lnTo>
                <a:lnTo>
                  <a:pt x="827" y="2720"/>
                </a:lnTo>
                <a:lnTo>
                  <a:pt x="789" y="2754"/>
                </a:lnTo>
                <a:lnTo>
                  <a:pt x="754" y="2786"/>
                </a:lnTo>
                <a:lnTo>
                  <a:pt x="718" y="2816"/>
                </a:lnTo>
                <a:lnTo>
                  <a:pt x="683" y="2843"/>
                </a:lnTo>
                <a:lnTo>
                  <a:pt x="651" y="2868"/>
                </a:lnTo>
                <a:lnTo>
                  <a:pt x="620" y="2890"/>
                </a:lnTo>
                <a:lnTo>
                  <a:pt x="592" y="2908"/>
                </a:lnTo>
                <a:lnTo>
                  <a:pt x="566" y="2923"/>
                </a:lnTo>
                <a:lnTo>
                  <a:pt x="543" y="2933"/>
                </a:lnTo>
                <a:lnTo>
                  <a:pt x="600" y="2990"/>
                </a:lnTo>
                <a:lnTo>
                  <a:pt x="418" y="3175"/>
                </a:lnTo>
                <a:lnTo>
                  <a:pt x="0" y="2752"/>
                </a:lnTo>
                <a:lnTo>
                  <a:pt x="182" y="2568"/>
                </a:lnTo>
                <a:lnTo>
                  <a:pt x="238" y="2625"/>
                </a:lnTo>
                <a:lnTo>
                  <a:pt x="248" y="2601"/>
                </a:lnTo>
                <a:lnTo>
                  <a:pt x="263" y="2575"/>
                </a:lnTo>
                <a:lnTo>
                  <a:pt x="280" y="2546"/>
                </a:lnTo>
                <a:lnTo>
                  <a:pt x="303" y="2515"/>
                </a:lnTo>
                <a:lnTo>
                  <a:pt x="327" y="2482"/>
                </a:lnTo>
                <a:lnTo>
                  <a:pt x="355" y="2448"/>
                </a:lnTo>
                <a:lnTo>
                  <a:pt x="384" y="2412"/>
                </a:lnTo>
                <a:lnTo>
                  <a:pt x="416" y="2375"/>
                </a:lnTo>
                <a:lnTo>
                  <a:pt x="450" y="2338"/>
                </a:lnTo>
                <a:lnTo>
                  <a:pt x="484" y="2299"/>
                </a:lnTo>
                <a:lnTo>
                  <a:pt x="521" y="2262"/>
                </a:lnTo>
                <a:lnTo>
                  <a:pt x="558" y="2225"/>
                </a:lnTo>
                <a:lnTo>
                  <a:pt x="595" y="2188"/>
                </a:lnTo>
                <a:lnTo>
                  <a:pt x="632" y="2153"/>
                </a:lnTo>
                <a:lnTo>
                  <a:pt x="669" y="2119"/>
                </a:lnTo>
                <a:lnTo>
                  <a:pt x="706" y="2087"/>
                </a:lnTo>
                <a:lnTo>
                  <a:pt x="740" y="2057"/>
                </a:lnTo>
                <a:lnTo>
                  <a:pt x="775" y="2029"/>
                </a:lnTo>
                <a:lnTo>
                  <a:pt x="808" y="2004"/>
                </a:lnTo>
                <a:lnTo>
                  <a:pt x="838" y="1983"/>
                </a:lnTo>
                <a:lnTo>
                  <a:pt x="867" y="1964"/>
                </a:lnTo>
                <a:lnTo>
                  <a:pt x="892" y="1950"/>
                </a:lnTo>
                <a:lnTo>
                  <a:pt x="916" y="1939"/>
                </a:lnTo>
                <a:lnTo>
                  <a:pt x="859" y="1882"/>
                </a:lnTo>
                <a:lnTo>
                  <a:pt x="1041" y="1698"/>
                </a:lnTo>
                <a:lnTo>
                  <a:pt x="1159" y="1817"/>
                </a:lnTo>
                <a:lnTo>
                  <a:pt x="1339" y="1635"/>
                </a:lnTo>
                <a:lnTo>
                  <a:pt x="853" y="1140"/>
                </a:lnTo>
                <a:lnTo>
                  <a:pt x="857" y="1136"/>
                </a:lnTo>
                <a:lnTo>
                  <a:pt x="240" y="1135"/>
                </a:lnTo>
                <a:lnTo>
                  <a:pt x="66" y="480"/>
                </a:lnTo>
                <a:lnTo>
                  <a:pt x="136" y="411"/>
                </a:lnTo>
                <a:lnTo>
                  <a:pt x="480" y="759"/>
                </a:lnTo>
                <a:lnTo>
                  <a:pt x="816" y="418"/>
                </a:lnTo>
                <a:lnTo>
                  <a:pt x="471" y="70"/>
                </a:lnTo>
                <a:lnTo>
                  <a:pt x="541" y="0"/>
                </a:lnTo>
                <a:close/>
              </a:path>
            </a:pathLst>
          </a:custGeom>
          <a:solidFill>
            <a:schemeClr val="accent6"/>
          </a:solidFill>
          <a:ln w="0">
            <a:noFill/>
            <a:prstDash val="solid"/>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en-US" sz="2400" dirty="0">
              <a:latin typeface="Amazon Ember Light" charset="0"/>
              <a:ea typeface="Amazon Ember Light" charset="0"/>
              <a:cs typeface="Amazon Ember Light" charset="0"/>
            </a:endParaRPr>
          </a:p>
        </p:txBody>
      </p:sp>
      <p:sp>
        <p:nvSpPr>
          <p:cNvPr id="93" name="Freeform 92">
            <a:extLst>
              <a:ext uri="{C183D7F6-B498-43B3-948B-1728B52AA6E4}">
                <adec:decorative xmlns="" xmlns:adec="http://schemas.microsoft.com/office/drawing/2017/decorative" val="1"/>
              </a:ext>
            </a:extLst>
          </p:cNvPr>
          <p:cNvSpPr>
            <a:spLocks noEditPoints="1"/>
          </p:cNvSpPr>
          <p:nvPr/>
        </p:nvSpPr>
        <p:spPr bwMode="auto">
          <a:xfrm>
            <a:off x="5970708" y="1787581"/>
            <a:ext cx="397136" cy="451784"/>
          </a:xfrm>
          <a:custGeom>
            <a:avLst/>
            <a:gdLst>
              <a:gd name="T0" fmla="*/ 1320 w 2705"/>
              <a:gd name="T1" fmla="*/ 1965 h 3516"/>
              <a:gd name="T2" fmla="*/ 1206 w 2705"/>
              <a:gd name="T3" fmla="*/ 1996 h 3516"/>
              <a:gd name="T4" fmla="*/ 1115 w 2705"/>
              <a:gd name="T5" fmla="*/ 2071 h 3516"/>
              <a:gd name="T6" fmla="*/ 1061 w 2705"/>
              <a:gd name="T7" fmla="*/ 2177 h 3516"/>
              <a:gd name="T8" fmla="*/ 1051 w 2705"/>
              <a:gd name="T9" fmla="*/ 2298 h 3516"/>
              <a:gd name="T10" fmla="*/ 1089 w 2705"/>
              <a:gd name="T11" fmla="*/ 2406 h 3516"/>
              <a:gd name="T12" fmla="*/ 1135 w 2705"/>
              <a:gd name="T13" fmla="*/ 2952 h 3516"/>
              <a:gd name="T14" fmla="*/ 1157 w 2705"/>
              <a:gd name="T15" fmla="*/ 3016 h 3516"/>
              <a:gd name="T16" fmla="*/ 1214 w 2705"/>
              <a:gd name="T17" fmla="*/ 3052 h 3516"/>
              <a:gd name="T18" fmla="*/ 1490 w 2705"/>
              <a:gd name="T19" fmla="*/ 3052 h 3516"/>
              <a:gd name="T20" fmla="*/ 1547 w 2705"/>
              <a:gd name="T21" fmla="*/ 3016 h 3516"/>
              <a:gd name="T22" fmla="*/ 1570 w 2705"/>
              <a:gd name="T23" fmla="*/ 2952 h 3516"/>
              <a:gd name="T24" fmla="*/ 1616 w 2705"/>
              <a:gd name="T25" fmla="*/ 2406 h 3516"/>
              <a:gd name="T26" fmla="*/ 1653 w 2705"/>
              <a:gd name="T27" fmla="*/ 2298 h 3516"/>
              <a:gd name="T28" fmla="*/ 1643 w 2705"/>
              <a:gd name="T29" fmla="*/ 2177 h 3516"/>
              <a:gd name="T30" fmla="*/ 1590 w 2705"/>
              <a:gd name="T31" fmla="*/ 2071 h 3516"/>
              <a:gd name="T32" fmla="*/ 1499 w 2705"/>
              <a:gd name="T33" fmla="*/ 1996 h 3516"/>
              <a:gd name="T34" fmla="*/ 1384 w 2705"/>
              <a:gd name="T35" fmla="*/ 1965 h 3516"/>
              <a:gd name="T36" fmla="*/ 1352 w 2705"/>
              <a:gd name="T37" fmla="*/ 454 h 3516"/>
              <a:gd name="T38" fmla="*/ 1163 w 2705"/>
              <a:gd name="T39" fmla="*/ 484 h 3516"/>
              <a:gd name="T40" fmla="*/ 995 w 2705"/>
              <a:gd name="T41" fmla="*/ 565 h 3516"/>
              <a:gd name="T42" fmla="*/ 859 w 2705"/>
              <a:gd name="T43" fmla="*/ 690 h 3516"/>
              <a:gd name="T44" fmla="*/ 762 w 2705"/>
              <a:gd name="T45" fmla="*/ 850 h 3516"/>
              <a:gd name="T46" fmla="*/ 715 w 2705"/>
              <a:gd name="T47" fmla="*/ 1034 h 3516"/>
              <a:gd name="T48" fmla="*/ 1993 w 2705"/>
              <a:gd name="T49" fmla="*/ 1420 h 3516"/>
              <a:gd name="T50" fmla="*/ 1979 w 2705"/>
              <a:gd name="T51" fmla="*/ 971 h 3516"/>
              <a:gd name="T52" fmla="*/ 1914 w 2705"/>
              <a:gd name="T53" fmla="*/ 793 h 3516"/>
              <a:gd name="T54" fmla="*/ 1804 w 2705"/>
              <a:gd name="T55" fmla="*/ 644 h 3516"/>
              <a:gd name="T56" fmla="*/ 1657 w 2705"/>
              <a:gd name="T57" fmla="*/ 533 h 3516"/>
              <a:gd name="T58" fmla="*/ 1481 w 2705"/>
              <a:gd name="T59" fmla="*/ 468 h 3516"/>
              <a:gd name="T60" fmla="*/ 1351 w 2705"/>
              <a:gd name="T61" fmla="*/ 0 h 3516"/>
              <a:gd name="T62" fmla="*/ 1384 w 2705"/>
              <a:gd name="T63" fmla="*/ 0 h 3516"/>
              <a:gd name="T64" fmla="*/ 1628 w 2705"/>
              <a:gd name="T65" fmla="*/ 34 h 3516"/>
              <a:gd name="T66" fmla="*/ 1852 w 2705"/>
              <a:gd name="T67" fmla="*/ 119 h 3516"/>
              <a:gd name="T68" fmla="*/ 2048 w 2705"/>
              <a:gd name="T69" fmla="*/ 251 h 3516"/>
              <a:gd name="T70" fmla="*/ 2212 w 2705"/>
              <a:gd name="T71" fmla="*/ 422 h 3516"/>
              <a:gd name="T72" fmla="*/ 2337 w 2705"/>
              <a:gd name="T73" fmla="*/ 624 h 3516"/>
              <a:gd name="T74" fmla="*/ 2417 w 2705"/>
              <a:gd name="T75" fmla="*/ 853 h 3516"/>
              <a:gd name="T76" fmla="*/ 2444 w 2705"/>
              <a:gd name="T77" fmla="*/ 1100 h 3516"/>
              <a:gd name="T78" fmla="*/ 2544 w 2705"/>
              <a:gd name="T79" fmla="*/ 1423 h 3516"/>
              <a:gd name="T80" fmla="*/ 2625 w 2705"/>
              <a:gd name="T81" fmla="*/ 1467 h 3516"/>
              <a:gd name="T82" fmla="*/ 2683 w 2705"/>
              <a:gd name="T83" fmla="*/ 1551 h 3516"/>
              <a:gd name="T84" fmla="*/ 2705 w 2705"/>
              <a:gd name="T85" fmla="*/ 1664 h 3516"/>
              <a:gd name="T86" fmla="*/ 2695 w 2705"/>
              <a:gd name="T87" fmla="*/ 3349 h 3516"/>
              <a:gd name="T88" fmla="*/ 2648 w 2705"/>
              <a:gd name="T89" fmla="*/ 3444 h 3516"/>
              <a:gd name="T90" fmla="*/ 2573 w 2705"/>
              <a:gd name="T91" fmla="*/ 3504 h 3516"/>
              <a:gd name="T92" fmla="*/ 192 w 2705"/>
              <a:gd name="T93" fmla="*/ 3516 h 3516"/>
              <a:gd name="T94" fmla="*/ 104 w 2705"/>
              <a:gd name="T95" fmla="*/ 3489 h 3516"/>
              <a:gd name="T96" fmla="*/ 37 w 2705"/>
              <a:gd name="T97" fmla="*/ 3416 h 3516"/>
              <a:gd name="T98" fmla="*/ 2 w 2705"/>
              <a:gd name="T99" fmla="*/ 3311 h 3516"/>
              <a:gd name="T100" fmla="*/ 2 w 2705"/>
              <a:gd name="T101" fmla="*/ 1624 h 3516"/>
              <a:gd name="T102" fmla="*/ 37 w 2705"/>
              <a:gd name="T103" fmla="*/ 1520 h 3516"/>
              <a:gd name="T104" fmla="*/ 104 w 2705"/>
              <a:gd name="T105" fmla="*/ 1448 h 3516"/>
              <a:gd name="T106" fmla="*/ 192 w 2705"/>
              <a:gd name="T107" fmla="*/ 1420 h 3516"/>
              <a:gd name="T108" fmla="*/ 263 w 2705"/>
              <a:gd name="T109" fmla="*/ 1015 h 3516"/>
              <a:gd name="T110" fmla="*/ 309 w 2705"/>
              <a:gd name="T111" fmla="*/ 774 h 3516"/>
              <a:gd name="T112" fmla="*/ 405 w 2705"/>
              <a:gd name="T113" fmla="*/ 553 h 3516"/>
              <a:gd name="T114" fmla="*/ 543 w 2705"/>
              <a:gd name="T115" fmla="*/ 361 h 3516"/>
              <a:gd name="T116" fmla="*/ 718 w 2705"/>
              <a:gd name="T117" fmla="*/ 203 h 3516"/>
              <a:gd name="T118" fmla="*/ 924 w 2705"/>
              <a:gd name="T119" fmla="*/ 86 h 3516"/>
              <a:gd name="T120" fmla="*/ 1155 w 2705"/>
              <a:gd name="T121" fmla="*/ 16 h 3516"/>
              <a:gd name="T122" fmla="*/ 1335 w 2705"/>
              <a:gd name="T123" fmla="*/ 0 h 3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05" h="3516">
                <a:moveTo>
                  <a:pt x="1352" y="1965"/>
                </a:moveTo>
                <a:lnTo>
                  <a:pt x="1335" y="1965"/>
                </a:lnTo>
                <a:lnTo>
                  <a:pt x="1320" y="1965"/>
                </a:lnTo>
                <a:lnTo>
                  <a:pt x="1279" y="1970"/>
                </a:lnTo>
                <a:lnTo>
                  <a:pt x="1241" y="1980"/>
                </a:lnTo>
                <a:lnTo>
                  <a:pt x="1206" y="1996"/>
                </a:lnTo>
                <a:lnTo>
                  <a:pt x="1171" y="2017"/>
                </a:lnTo>
                <a:lnTo>
                  <a:pt x="1141" y="2042"/>
                </a:lnTo>
                <a:lnTo>
                  <a:pt x="1115" y="2071"/>
                </a:lnTo>
                <a:lnTo>
                  <a:pt x="1092" y="2103"/>
                </a:lnTo>
                <a:lnTo>
                  <a:pt x="1074" y="2139"/>
                </a:lnTo>
                <a:lnTo>
                  <a:pt x="1061" y="2177"/>
                </a:lnTo>
                <a:lnTo>
                  <a:pt x="1052" y="2217"/>
                </a:lnTo>
                <a:lnTo>
                  <a:pt x="1049" y="2258"/>
                </a:lnTo>
                <a:lnTo>
                  <a:pt x="1051" y="2298"/>
                </a:lnTo>
                <a:lnTo>
                  <a:pt x="1060" y="2337"/>
                </a:lnTo>
                <a:lnTo>
                  <a:pt x="1072" y="2373"/>
                </a:lnTo>
                <a:lnTo>
                  <a:pt x="1089" y="2406"/>
                </a:lnTo>
                <a:lnTo>
                  <a:pt x="1109" y="2438"/>
                </a:lnTo>
                <a:lnTo>
                  <a:pt x="1135" y="2466"/>
                </a:lnTo>
                <a:lnTo>
                  <a:pt x="1135" y="2952"/>
                </a:lnTo>
                <a:lnTo>
                  <a:pt x="1137" y="2975"/>
                </a:lnTo>
                <a:lnTo>
                  <a:pt x="1146" y="2997"/>
                </a:lnTo>
                <a:lnTo>
                  <a:pt x="1157" y="3016"/>
                </a:lnTo>
                <a:lnTo>
                  <a:pt x="1173" y="3032"/>
                </a:lnTo>
                <a:lnTo>
                  <a:pt x="1193" y="3044"/>
                </a:lnTo>
                <a:lnTo>
                  <a:pt x="1214" y="3052"/>
                </a:lnTo>
                <a:lnTo>
                  <a:pt x="1238" y="3054"/>
                </a:lnTo>
                <a:lnTo>
                  <a:pt x="1467" y="3054"/>
                </a:lnTo>
                <a:lnTo>
                  <a:pt x="1490" y="3052"/>
                </a:lnTo>
                <a:lnTo>
                  <a:pt x="1512" y="3044"/>
                </a:lnTo>
                <a:lnTo>
                  <a:pt x="1531" y="3032"/>
                </a:lnTo>
                <a:lnTo>
                  <a:pt x="1547" y="3016"/>
                </a:lnTo>
                <a:lnTo>
                  <a:pt x="1559" y="2997"/>
                </a:lnTo>
                <a:lnTo>
                  <a:pt x="1566" y="2975"/>
                </a:lnTo>
                <a:lnTo>
                  <a:pt x="1570" y="2952"/>
                </a:lnTo>
                <a:lnTo>
                  <a:pt x="1570" y="2466"/>
                </a:lnTo>
                <a:lnTo>
                  <a:pt x="1594" y="2438"/>
                </a:lnTo>
                <a:lnTo>
                  <a:pt x="1616" y="2406"/>
                </a:lnTo>
                <a:lnTo>
                  <a:pt x="1633" y="2373"/>
                </a:lnTo>
                <a:lnTo>
                  <a:pt x="1645" y="2337"/>
                </a:lnTo>
                <a:lnTo>
                  <a:pt x="1653" y="2298"/>
                </a:lnTo>
                <a:lnTo>
                  <a:pt x="1655" y="2258"/>
                </a:lnTo>
                <a:lnTo>
                  <a:pt x="1652" y="2217"/>
                </a:lnTo>
                <a:lnTo>
                  <a:pt x="1643" y="2177"/>
                </a:lnTo>
                <a:lnTo>
                  <a:pt x="1631" y="2139"/>
                </a:lnTo>
                <a:lnTo>
                  <a:pt x="1612" y="2103"/>
                </a:lnTo>
                <a:lnTo>
                  <a:pt x="1590" y="2071"/>
                </a:lnTo>
                <a:lnTo>
                  <a:pt x="1563" y="2042"/>
                </a:lnTo>
                <a:lnTo>
                  <a:pt x="1533" y="2017"/>
                </a:lnTo>
                <a:lnTo>
                  <a:pt x="1499" y="1996"/>
                </a:lnTo>
                <a:lnTo>
                  <a:pt x="1464" y="1980"/>
                </a:lnTo>
                <a:lnTo>
                  <a:pt x="1425" y="1970"/>
                </a:lnTo>
                <a:lnTo>
                  <a:pt x="1384" y="1965"/>
                </a:lnTo>
                <a:lnTo>
                  <a:pt x="1369" y="1965"/>
                </a:lnTo>
                <a:lnTo>
                  <a:pt x="1352" y="1965"/>
                </a:lnTo>
                <a:close/>
                <a:moveTo>
                  <a:pt x="1352" y="454"/>
                </a:moveTo>
                <a:lnTo>
                  <a:pt x="1287" y="458"/>
                </a:lnTo>
                <a:lnTo>
                  <a:pt x="1224" y="468"/>
                </a:lnTo>
                <a:lnTo>
                  <a:pt x="1163" y="484"/>
                </a:lnTo>
                <a:lnTo>
                  <a:pt x="1104" y="505"/>
                </a:lnTo>
                <a:lnTo>
                  <a:pt x="1047" y="533"/>
                </a:lnTo>
                <a:lnTo>
                  <a:pt x="995" y="565"/>
                </a:lnTo>
                <a:lnTo>
                  <a:pt x="945" y="603"/>
                </a:lnTo>
                <a:lnTo>
                  <a:pt x="900" y="644"/>
                </a:lnTo>
                <a:lnTo>
                  <a:pt x="859" y="690"/>
                </a:lnTo>
                <a:lnTo>
                  <a:pt x="822" y="741"/>
                </a:lnTo>
                <a:lnTo>
                  <a:pt x="790" y="793"/>
                </a:lnTo>
                <a:lnTo>
                  <a:pt x="762" y="850"/>
                </a:lnTo>
                <a:lnTo>
                  <a:pt x="741" y="909"/>
                </a:lnTo>
                <a:lnTo>
                  <a:pt x="725" y="971"/>
                </a:lnTo>
                <a:lnTo>
                  <a:pt x="715" y="1034"/>
                </a:lnTo>
                <a:lnTo>
                  <a:pt x="712" y="1100"/>
                </a:lnTo>
                <a:lnTo>
                  <a:pt x="712" y="1420"/>
                </a:lnTo>
                <a:lnTo>
                  <a:pt x="1993" y="1420"/>
                </a:lnTo>
                <a:lnTo>
                  <a:pt x="1993" y="1100"/>
                </a:lnTo>
                <a:lnTo>
                  <a:pt x="1989" y="1034"/>
                </a:lnTo>
                <a:lnTo>
                  <a:pt x="1979" y="971"/>
                </a:lnTo>
                <a:lnTo>
                  <a:pt x="1964" y="909"/>
                </a:lnTo>
                <a:lnTo>
                  <a:pt x="1942" y="850"/>
                </a:lnTo>
                <a:lnTo>
                  <a:pt x="1914" y="793"/>
                </a:lnTo>
                <a:lnTo>
                  <a:pt x="1882" y="741"/>
                </a:lnTo>
                <a:lnTo>
                  <a:pt x="1846" y="690"/>
                </a:lnTo>
                <a:lnTo>
                  <a:pt x="1804" y="644"/>
                </a:lnTo>
                <a:lnTo>
                  <a:pt x="1759" y="603"/>
                </a:lnTo>
                <a:lnTo>
                  <a:pt x="1710" y="565"/>
                </a:lnTo>
                <a:lnTo>
                  <a:pt x="1657" y="533"/>
                </a:lnTo>
                <a:lnTo>
                  <a:pt x="1601" y="505"/>
                </a:lnTo>
                <a:lnTo>
                  <a:pt x="1542" y="484"/>
                </a:lnTo>
                <a:lnTo>
                  <a:pt x="1481" y="468"/>
                </a:lnTo>
                <a:lnTo>
                  <a:pt x="1418" y="458"/>
                </a:lnTo>
                <a:lnTo>
                  <a:pt x="1352" y="454"/>
                </a:lnTo>
                <a:close/>
                <a:moveTo>
                  <a:pt x="1351" y="0"/>
                </a:moveTo>
                <a:lnTo>
                  <a:pt x="1353" y="0"/>
                </a:lnTo>
                <a:lnTo>
                  <a:pt x="1369" y="0"/>
                </a:lnTo>
                <a:lnTo>
                  <a:pt x="1384" y="0"/>
                </a:lnTo>
                <a:lnTo>
                  <a:pt x="1468" y="6"/>
                </a:lnTo>
                <a:lnTo>
                  <a:pt x="1549" y="16"/>
                </a:lnTo>
                <a:lnTo>
                  <a:pt x="1628" y="34"/>
                </a:lnTo>
                <a:lnTo>
                  <a:pt x="1706" y="57"/>
                </a:lnTo>
                <a:lnTo>
                  <a:pt x="1781" y="86"/>
                </a:lnTo>
                <a:lnTo>
                  <a:pt x="1852" y="119"/>
                </a:lnTo>
                <a:lnTo>
                  <a:pt x="1921" y="159"/>
                </a:lnTo>
                <a:lnTo>
                  <a:pt x="1986" y="203"/>
                </a:lnTo>
                <a:lnTo>
                  <a:pt x="2048" y="251"/>
                </a:lnTo>
                <a:lnTo>
                  <a:pt x="2107" y="304"/>
                </a:lnTo>
                <a:lnTo>
                  <a:pt x="2162" y="361"/>
                </a:lnTo>
                <a:lnTo>
                  <a:pt x="2212" y="422"/>
                </a:lnTo>
                <a:lnTo>
                  <a:pt x="2258" y="486"/>
                </a:lnTo>
                <a:lnTo>
                  <a:pt x="2300" y="553"/>
                </a:lnTo>
                <a:lnTo>
                  <a:pt x="2337" y="624"/>
                </a:lnTo>
                <a:lnTo>
                  <a:pt x="2368" y="698"/>
                </a:lnTo>
                <a:lnTo>
                  <a:pt x="2395" y="774"/>
                </a:lnTo>
                <a:lnTo>
                  <a:pt x="2417" y="853"/>
                </a:lnTo>
                <a:lnTo>
                  <a:pt x="2432" y="933"/>
                </a:lnTo>
                <a:lnTo>
                  <a:pt x="2441" y="1015"/>
                </a:lnTo>
                <a:lnTo>
                  <a:pt x="2444" y="1100"/>
                </a:lnTo>
                <a:lnTo>
                  <a:pt x="2444" y="1420"/>
                </a:lnTo>
                <a:lnTo>
                  <a:pt x="2513" y="1420"/>
                </a:lnTo>
                <a:lnTo>
                  <a:pt x="2544" y="1423"/>
                </a:lnTo>
                <a:lnTo>
                  <a:pt x="2573" y="1433"/>
                </a:lnTo>
                <a:lnTo>
                  <a:pt x="2601" y="1448"/>
                </a:lnTo>
                <a:lnTo>
                  <a:pt x="2625" y="1467"/>
                </a:lnTo>
                <a:lnTo>
                  <a:pt x="2648" y="1492"/>
                </a:lnTo>
                <a:lnTo>
                  <a:pt x="2667" y="1520"/>
                </a:lnTo>
                <a:lnTo>
                  <a:pt x="2683" y="1551"/>
                </a:lnTo>
                <a:lnTo>
                  <a:pt x="2695" y="1587"/>
                </a:lnTo>
                <a:lnTo>
                  <a:pt x="2702" y="1624"/>
                </a:lnTo>
                <a:lnTo>
                  <a:pt x="2705" y="1664"/>
                </a:lnTo>
                <a:lnTo>
                  <a:pt x="2705" y="3271"/>
                </a:lnTo>
                <a:lnTo>
                  <a:pt x="2702" y="3311"/>
                </a:lnTo>
                <a:lnTo>
                  <a:pt x="2695" y="3349"/>
                </a:lnTo>
                <a:lnTo>
                  <a:pt x="2683" y="3384"/>
                </a:lnTo>
                <a:lnTo>
                  <a:pt x="2667" y="3416"/>
                </a:lnTo>
                <a:lnTo>
                  <a:pt x="2648" y="3444"/>
                </a:lnTo>
                <a:lnTo>
                  <a:pt x="2625" y="3468"/>
                </a:lnTo>
                <a:lnTo>
                  <a:pt x="2601" y="3489"/>
                </a:lnTo>
                <a:lnTo>
                  <a:pt x="2573" y="3504"/>
                </a:lnTo>
                <a:lnTo>
                  <a:pt x="2544" y="3513"/>
                </a:lnTo>
                <a:lnTo>
                  <a:pt x="2513" y="3516"/>
                </a:lnTo>
                <a:lnTo>
                  <a:pt x="192" y="3516"/>
                </a:lnTo>
                <a:lnTo>
                  <a:pt x="161" y="3513"/>
                </a:lnTo>
                <a:lnTo>
                  <a:pt x="132" y="3504"/>
                </a:lnTo>
                <a:lnTo>
                  <a:pt x="104" y="3489"/>
                </a:lnTo>
                <a:lnTo>
                  <a:pt x="78" y="3468"/>
                </a:lnTo>
                <a:lnTo>
                  <a:pt x="57" y="3444"/>
                </a:lnTo>
                <a:lnTo>
                  <a:pt x="37" y="3416"/>
                </a:lnTo>
                <a:lnTo>
                  <a:pt x="21" y="3384"/>
                </a:lnTo>
                <a:lnTo>
                  <a:pt x="10" y="3349"/>
                </a:lnTo>
                <a:lnTo>
                  <a:pt x="2" y="3311"/>
                </a:lnTo>
                <a:lnTo>
                  <a:pt x="0" y="3271"/>
                </a:lnTo>
                <a:lnTo>
                  <a:pt x="0" y="1664"/>
                </a:lnTo>
                <a:lnTo>
                  <a:pt x="2" y="1624"/>
                </a:lnTo>
                <a:lnTo>
                  <a:pt x="10" y="1587"/>
                </a:lnTo>
                <a:lnTo>
                  <a:pt x="21" y="1551"/>
                </a:lnTo>
                <a:lnTo>
                  <a:pt x="37" y="1520"/>
                </a:lnTo>
                <a:lnTo>
                  <a:pt x="57" y="1492"/>
                </a:lnTo>
                <a:lnTo>
                  <a:pt x="78" y="1467"/>
                </a:lnTo>
                <a:lnTo>
                  <a:pt x="104" y="1448"/>
                </a:lnTo>
                <a:lnTo>
                  <a:pt x="132" y="1433"/>
                </a:lnTo>
                <a:lnTo>
                  <a:pt x="161" y="1423"/>
                </a:lnTo>
                <a:lnTo>
                  <a:pt x="192" y="1420"/>
                </a:lnTo>
                <a:lnTo>
                  <a:pt x="260" y="1420"/>
                </a:lnTo>
                <a:lnTo>
                  <a:pt x="260" y="1100"/>
                </a:lnTo>
                <a:lnTo>
                  <a:pt x="263" y="1015"/>
                </a:lnTo>
                <a:lnTo>
                  <a:pt x="273" y="933"/>
                </a:lnTo>
                <a:lnTo>
                  <a:pt x="288" y="853"/>
                </a:lnTo>
                <a:lnTo>
                  <a:pt x="309" y="774"/>
                </a:lnTo>
                <a:lnTo>
                  <a:pt x="336" y="698"/>
                </a:lnTo>
                <a:lnTo>
                  <a:pt x="367" y="624"/>
                </a:lnTo>
                <a:lnTo>
                  <a:pt x="405" y="553"/>
                </a:lnTo>
                <a:lnTo>
                  <a:pt x="446" y="486"/>
                </a:lnTo>
                <a:lnTo>
                  <a:pt x="492" y="422"/>
                </a:lnTo>
                <a:lnTo>
                  <a:pt x="543" y="361"/>
                </a:lnTo>
                <a:lnTo>
                  <a:pt x="597" y="304"/>
                </a:lnTo>
                <a:lnTo>
                  <a:pt x="656" y="251"/>
                </a:lnTo>
                <a:lnTo>
                  <a:pt x="718" y="203"/>
                </a:lnTo>
                <a:lnTo>
                  <a:pt x="784" y="159"/>
                </a:lnTo>
                <a:lnTo>
                  <a:pt x="852" y="119"/>
                </a:lnTo>
                <a:lnTo>
                  <a:pt x="924" y="86"/>
                </a:lnTo>
                <a:lnTo>
                  <a:pt x="999" y="57"/>
                </a:lnTo>
                <a:lnTo>
                  <a:pt x="1076" y="34"/>
                </a:lnTo>
                <a:lnTo>
                  <a:pt x="1155" y="16"/>
                </a:lnTo>
                <a:lnTo>
                  <a:pt x="1237" y="6"/>
                </a:lnTo>
                <a:lnTo>
                  <a:pt x="1320" y="0"/>
                </a:lnTo>
                <a:lnTo>
                  <a:pt x="1335" y="0"/>
                </a:lnTo>
                <a:lnTo>
                  <a:pt x="1351" y="0"/>
                </a:lnTo>
                <a:close/>
              </a:path>
            </a:pathLst>
          </a:custGeom>
          <a:solidFill>
            <a:schemeClr val="accent5"/>
          </a:solidFill>
          <a:ln w="0">
            <a:noFill/>
            <a:prstDash val="solid"/>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en-US" sz="2400" dirty="0">
              <a:latin typeface="Amazon Ember Light" charset="0"/>
              <a:ea typeface="Amazon Ember Light" charset="0"/>
              <a:cs typeface="Amazon Ember Light" charset="0"/>
            </a:endParaRPr>
          </a:p>
        </p:txBody>
      </p:sp>
      <p:sp>
        <p:nvSpPr>
          <p:cNvPr id="94" name="Freeform 93">
            <a:extLst>
              <a:ext uri="{C183D7F6-B498-43B3-948B-1728B52AA6E4}">
                <adec:decorative xmlns="" xmlns:adec="http://schemas.microsoft.com/office/drawing/2017/decorative" val="1"/>
              </a:ext>
            </a:extLst>
          </p:cNvPr>
          <p:cNvSpPr>
            <a:spLocks noEditPoints="1"/>
          </p:cNvSpPr>
          <p:nvPr/>
        </p:nvSpPr>
        <p:spPr bwMode="auto">
          <a:xfrm>
            <a:off x="6433117" y="3083136"/>
            <a:ext cx="341376" cy="510843"/>
          </a:xfrm>
          <a:custGeom>
            <a:avLst/>
            <a:gdLst>
              <a:gd name="T0" fmla="*/ 952 w 2029"/>
              <a:gd name="T1" fmla="*/ 605 h 3349"/>
              <a:gd name="T2" fmla="*/ 875 w 2029"/>
              <a:gd name="T3" fmla="*/ 629 h 3349"/>
              <a:gd name="T4" fmla="*/ 808 w 2029"/>
              <a:gd name="T5" fmla="*/ 671 h 3349"/>
              <a:gd name="T6" fmla="*/ 756 w 2029"/>
              <a:gd name="T7" fmla="*/ 729 h 3349"/>
              <a:gd name="T8" fmla="*/ 723 w 2029"/>
              <a:gd name="T9" fmla="*/ 801 h 3349"/>
              <a:gd name="T10" fmla="*/ 711 w 2029"/>
              <a:gd name="T11" fmla="*/ 882 h 3349"/>
              <a:gd name="T12" fmla="*/ 723 w 2029"/>
              <a:gd name="T13" fmla="*/ 963 h 3349"/>
              <a:gd name="T14" fmla="*/ 756 w 2029"/>
              <a:gd name="T15" fmla="*/ 1034 h 3349"/>
              <a:gd name="T16" fmla="*/ 808 w 2029"/>
              <a:gd name="T17" fmla="*/ 1094 h 3349"/>
              <a:gd name="T18" fmla="*/ 875 w 2029"/>
              <a:gd name="T19" fmla="*/ 1136 h 3349"/>
              <a:gd name="T20" fmla="*/ 952 w 2029"/>
              <a:gd name="T21" fmla="*/ 1159 h 3349"/>
              <a:gd name="T22" fmla="*/ 1036 w 2029"/>
              <a:gd name="T23" fmla="*/ 1159 h 3349"/>
              <a:gd name="T24" fmla="*/ 1114 w 2029"/>
              <a:gd name="T25" fmla="*/ 1136 h 3349"/>
              <a:gd name="T26" fmla="*/ 1180 w 2029"/>
              <a:gd name="T27" fmla="*/ 1094 h 3349"/>
              <a:gd name="T28" fmla="*/ 1232 w 2029"/>
              <a:gd name="T29" fmla="*/ 1034 h 3349"/>
              <a:gd name="T30" fmla="*/ 1266 w 2029"/>
              <a:gd name="T31" fmla="*/ 963 h 3349"/>
              <a:gd name="T32" fmla="*/ 1277 w 2029"/>
              <a:gd name="T33" fmla="*/ 882 h 3349"/>
              <a:gd name="T34" fmla="*/ 1266 w 2029"/>
              <a:gd name="T35" fmla="*/ 801 h 3349"/>
              <a:gd name="T36" fmla="*/ 1232 w 2029"/>
              <a:gd name="T37" fmla="*/ 729 h 3349"/>
              <a:gd name="T38" fmla="*/ 1180 w 2029"/>
              <a:gd name="T39" fmla="*/ 671 h 3349"/>
              <a:gd name="T40" fmla="*/ 1114 w 2029"/>
              <a:gd name="T41" fmla="*/ 629 h 3349"/>
              <a:gd name="T42" fmla="*/ 1036 w 2029"/>
              <a:gd name="T43" fmla="*/ 605 h 3349"/>
              <a:gd name="T44" fmla="*/ 933 w 2029"/>
              <a:gd name="T45" fmla="*/ 0 h 3349"/>
              <a:gd name="T46" fmla="*/ 1043 w 2029"/>
              <a:gd name="T47" fmla="*/ 481 h 3349"/>
              <a:gd name="T48" fmla="*/ 1138 w 2029"/>
              <a:gd name="T49" fmla="*/ 506 h 3349"/>
              <a:gd name="T50" fmla="*/ 1224 w 2029"/>
              <a:gd name="T51" fmla="*/ 551 h 3349"/>
              <a:gd name="T52" fmla="*/ 1296 w 2029"/>
              <a:gd name="T53" fmla="*/ 615 h 3349"/>
              <a:gd name="T54" fmla="*/ 1350 w 2029"/>
              <a:gd name="T55" fmla="*/ 692 h 3349"/>
              <a:gd name="T56" fmla="*/ 1385 w 2029"/>
              <a:gd name="T57" fmla="*/ 782 h 3349"/>
              <a:gd name="T58" fmla="*/ 1397 w 2029"/>
              <a:gd name="T59" fmla="*/ 882 h 3349"/>
              <a:gd name="T60" fmla="*/ 1389 w 2029"/>
              <a:gd name="T61" fmla="*/ 967 h 3349"/>
              <a:gd name="T62" fmla="*/ 1362 w 2029"/>
              <a:gd name="T63" fmla="*/ 1045 h 3349"/>
              <a:gd name="T64" fmla="*/ 1785 w 2029"/>
              <a:gd name="T65" fmla="*/ 1611 h 3349"/>
              <a:gd name="T66" fmla="*/ 1873 w 2029"/>
              <a:gd name="T67" fmla="*/ 1470 h 3349"/>
              <a:gd name="T68" fmla="*/ 1785 w 2029"/>
              <a:gd name="T69" fmla="*/ 1838 h 3349"/>
              <a:gd name="T70" fmla="*/ 1605 w 2029"/>
              <a:gd name="T71" fmla="*/ 1698 h 3349"/>
              <a:gd name="T72" fmla="*/ 1909 w 2029"/>
              <a:gd name="T73" fmla="*/ 2816 h 3349"/>
              <a:gd name="T74" fmla="*/ 1758 w 2029"/>
              <a:gd name="T75" fmla="*/ 2878 h 3349"/>
              <a:gd name="T76" fmla="*/ 1015 w 2029"/>
              <a:gd name="T77" fmla="*/ 1310 h 3349"/>
              <a:gd name="T78" fmla="*/ 272 w 2029"/>
              <a:gd name="T79" fmla="*/ 2878 h 3349"/>
              <a:gd name="T80" fmla="*/ 121 w 2029"/>
              <a:gd name="T81" fmla="*/ 2816 h 3349"/>
              <a:gd name="T82" fmla="*/ 425 w 2029"/>
              <a:gd name="T83" fmla="*/ 1698 h 3349"/>
              <a:gd name="T84" fmla="*/ 237 w 2029"/>
              <a:gd name="T85" fmla="*/ 1838 h 3349"/>
              <a:gd name="T86" fmla="*/ 148 w 2029"/>
              <a:gd name="T87" fmla="*/ 1470 h 3349"/>
              <a:gd name="T88" fmla="*/ 237 w 2029"/>
              <a:gd name="T89" fmla="*/ 1611 h 3349"/>
              <a:gd name="T90" fmla="*/ 646 w 2029"/>
              <a:gd name="T91" fmla="*/ 1103 h 3349"/>
              <a:gd name="T92" fmla="*/ 603 w 2029"/>
              <a:gd name="T93" fmla="*/ 1022 h 3349"/>
              <a:gd name="T94" fmla="*/ 581 w 2029"/>
              <a:gd name="T95" fmla="*/ 931 h 3349"/>
              <a:gd name="T96" fmla="*/ 581 w 2029"/>
              <a:gd name="T97" fmla="*/ 831 h 3349"/>
              <a:gd name="T98" fmla="*/ 605 w 2029"/>
              <a:gd name="T99" fmla="*/ 736 h 3349"/>
              <a:gd name="T100" fmla="*/ 651 w 2029"/>
              <a:gd name="T101" fmla="*/ 652 h 3349"/>
              <a:gd name="T102" fmla="*/ 714 w 2029"/>
              <a:gd name="T103" fmla="*/ 581 h 3349"/>
              <a:gd name="T104" fmla="*/ 792 w 2029"/>
              <a:gd name="T105" fmla="*/ 526 h 3349"/>
              <a:gd name="T106" fmla="*/ 883 w 2029"/>
              <a:gd name="T107" fmla="*/ 491 h 3349"/>
              <a:gd name="T108" fmla="*/ 933 w 2029"/>
              <a:gd name="T109" fmla="*/ 0 h 3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29" h="3349">
                <a:moveTo>
                  <a:pt x="995" y="602"/>
                </a:moveTo>
                <a:lnTo>
                  <a:pt x="952" y="605"/>
                </a:lnTo>
                <a:lnTo>
                  <a:pt x="912" y="614"/>
                </a:lnTo>
                <a:lnTo>
                  <a:pt x="875" y="629"/>
                </a:lnTo>
                <a:lnTo>
                  <a:pt x="839" y="648"/>
                </a:lnTo>
                <a:lnTo>
                  <a:pt x="808" y="671"/>
                </a:lnTo>
                <a:lnTo>
                  <a:pt x="781" y="699"/>
                </a:lnTo>
                <a:lnTo>
                  <a:pt x="756" y="729"/>
                </a:lnTo>
                <a:lnTo>
                  <a:pt x="737" y="764"/>
                </a:lnTo>
                <a:lnTo>
                  <a:pt x="723" y="801"/>
                </a:lnTo>
                <a:lnTo>
                  <a:pt x="713" y="841"/>
                </a:lnTo>
                <a:lnTo>
                  <a:pt x="711" y="882"/>
                </a:lnTo>
                <a:lnTo>
                  <a:pt x="713" y="923"/>
                </a:lnTo>
                <a:lnTo>
                  <a:pt x="723" y="963"/>
                </a:lnTo>
                <a:lnTo>
                  <a:pt x="737" y="1000"/>
                </a:lnTo>
                <a:lnTo>
                  <a:pt x="756" y="1034"/>
                </a:lnTo>
                <a:lnTo>
                  <a:pt x="781" y="1066"/>
                </a:lnTo>
                <a:lnTo>
                  <a:pt x="808" y="1094"/>
                </a:lnTo>
                <a:lnTo>
                  <a:pt x="839" y="1117"/>
                </a:lnTo>
                <a:lnTo>
                  <a:pt x="875" y="1136"/>
                </a:lnTo>
                <a:lnTo>
                  <a:pt x="912" y="1150"/>
                </a:lnTo>
                <a:lnTo>
                  <a:pt x="952" y="1159"/>
                </a:lnTo>
                <a:lnTo>
                  <a:pt x="995" y="1163"/>
                </a:lnTo>
                <a:lnTo>
                  <a:pt x="1036" y="1159"/>
                </a:lnTo>
                <a:lnTo>
                  <a:pt x="1076" y="1150"/>
                </a:lnTo>
                <a:lnTo>
                  <a:pt x="1114" y="1136"/>
                </a:lnTo>
                <a:lnTo>
                  <a:pt x="1149" y="1117"/>
                </a:lnTo>
                <a:lnTo>
                  <a:pt x="1180" y="1094"/>
                </a:lnTo>
                <a:lnTo>
                  <a:pt x="1208" y="1066"/>
                </a:lnTo>
                <a:lnTo>
                  <a:pt x="1232" y="1034"/>
                </a:lnTo>
                <a:lnTo>
                  <a:pt x="1252" y="1000"/>
                </a:lnTo>
                <a:lnTo>
                  <a:pt x="1266" y="963"/>
                </a:lnTo>
                <a:lnTo>
                  <a:pt x="1274" y="923"/>
                </a:lnTo>
                <a:lnTo>
                  <a:pt x="1277" y="882"/>
                </a:lnTo>
                <a:lnTo>
                  <a:pt x="1274" y="841"/>
                </a:lnTo>
                <a:lnTo>
                  <a:pt x="1266" y="801"/>
                </a:lnTo>
                <a:lnTo>
                  <a:pt x="1252" y="764"/>
                </a:lnTo>
                <a:lnTo>
                  <a:pt x="1232" y="729"/>
                </a:lnTo>
                <a:lnTo>
                  <a:pt x="1208" y="699"/>
                </a:lnTo>
                <a:lnTo>
                  <a:pt x="1180" y="671"/>
                </a:lnTo>
                <a:lnTo>
                  <a:pt x="1149" y="648"/>
                </a:lnTo>
                <a:lnTo>
                  <a:pt x="1114" y="629"/>
                </a:lnTo>
                <a:lnTo>
                  <a:pt x="1076" y="614"/>
                </a:lnTo>
                <a:lnTo>
                  <a:pt x="1036" y="605"/>
                </a:lnTo>
                <a:lnTo>
                  <a:pt x="995" y="602"/>
                </a:lnTo>
                <a:close/>
                <a:moveTo>
                  <a:pt x="933" y="0"/>
                </a:moveTo>
                <a:lnTo>
                  <a:pt x="1043" y="0"/>
                </a:lnTo>
                <a:lnTo>
                  <a:pt x="1043" y="481"/>
                </a:lnTo>
                <a:lnTo>
                  <a:pt x="1092" y="491"/>
                </a:lnTo>
                <a:lnTo>
                  <a:pt x="1138" y="506"/>
                </a:lnTo>
                <a:lnTo>
                  <a:pt x="1182" y="526"/>
                </a:lnTo>
                <a:lnTo>
                  <a:pt x="1224" y="551"/>
                </a:lnTo>
                <a:lnTo>
                  <a:pt x="1261" y="581"/>
                </a:lnTo>
                <a:lnTo>
                  <a:pt x="1296" y="615"/>
                </a:lnTo>
                <a:lnTo>
                  <a:pt x="1324" y="652"/>
                </a:lnTo>
                <a:lnTo>
                  <a:pt x="1350" y="692"/>
                </a:lnTo>
                <a:lnTo>
                  <a:pt x="1371" y="736"/>
                </a:lnTo>
                <a:lnTo>
                  <a:pt x="1385" y="782"/>
                </a:lnTo>
                <a:lnTo>
                  <a:pt x="1394" y="831"/>
                </a:lnTo>
                <a:lnTo>
                  <a:pt x="1397" y="882"/>
                </a:lnTo>
                <a:lnTo>
                  <a:pt x="1395" y="924"/>
                </a:lnTo>
                <a:lnTo>
                  <a:pt x="1389" y="967"/>
                </a:lnTo>
                <a:lnTo>
                  <a:pt x="1377" y="1006"/>
                </a:lnTo>
                <a:lnTo>
                  <a:pt x="1362" y="1045"/>
                </a:lnTo>
                <a:lnTo>
                  <a:pt x="1573" y="1611"/>
                </a:lnTo>
                <a:lnTo>
                  <a:pt x="1785" y="1611"/>
                </a:lnTo>
                <a:lnTo>
                  <a:pt x="1785" y="1470"/>
                </a:lnTo>
                <a:lnTo>
                  <a:pt x="1873" y="1470"/>
                </a:lnTo>
                <a:lnTo>
                  <a:pt x="1873" y="1838"/>
                </a:lnTo>
                <a:lnTo>
                  <a:pt x="1785" y="1838"/>
                </a:lnTo>
                <a:lnTo>
                  <a:pt x="1785" y="1698"/>
                </a:lnTo>
                <a:lnTo>
                  <a:pt x="1605" y="1698"/>
                </a:lnTo>
                <a:lnTo>
                  <a:pt x="1929" y="2571"/>
                </a:lnTo>
                <a:lnTo>
                  <a:pt x="1909" y="2816"/>
                </a:lnTo>
                <a:lnTo>
                  <a:pt x="2029" y="3349"/>
                </a:lnTo>
                <a:lnTo>
                  <a:pt x="1758" y="2878"/>
                </a:lnTo>
                <a:lnTo>
                  <a:pt x="1563" y="2697"/>
                </a:lnTo>
                <a:lnTo>
                  <a:pt x="1015" y="1310"/>
                </a:lnTo>
                <a:lnTo>
                  <a:pt x="467" y="2697"/>
                </a:lnTo>
                <a:lnTo>
                  <a:pt x="272" y="2878"/>
                </a:lnTo>
                <a:lnTo>
                  <a:pt x="0" y="3349"/>
                </a:lnTo>
                <a:lnTo>
                  <a:pt x="121" y="2816"/>
                </a:lnTo>
                <a:lnTo>
                  <a:pt x="100" y="2571"/>
                </a:lnTo>
                <a:lnTo>
                  <a:pt x="425" y="1698"/>
                </a:lnTo>
                <a:lnTo>
                  <a:pt x="237" y="1698"/>
                </a:lnTo>
                <a:lnTo>
                  <a:pt x="237" y="1838"/>
                </a:lnTo>
                <a:lnTo>
                  <a:pt x="148" y="1838"/>
                </a:lnTo>
                <a:lnTo>
                  <a:pt x="148" y="1470"/>
                </a:lnTo>
                <a:lnTo>
                  <a:pt x="237" y="1470"/>
                </a:lnTo>
                <a:lnTo>
                  <a:pt x="237" y="1611"/>
                </a:lnTo>
                <a:lnTo>
                  <a:pt x="457" y="1611"/>
                </a:lnTo>
                <a:lnTo>
                  <a:pt x="646" y="1103"/>
                </a:lnTo>
                <a:lnTo>
                  <a:pt x="622" y="1064"/>
                </a:lnTo>
                <a:lnTo>
                  <a:pt x="603" y="1022"/>
                </a:lnTo>
                <a:lnTo>
                  <a:pt x="590" y="977"/>
                </a:lnTo>
                <a:lnTo>
                  <a:pt x="581" y="931"/>
                </a:lnTo>
                <a:lnTo>
                  <a:pt x="578" y="882"/>
                </a:lnTo>
                <a:lnTo>
                  <a:pt x="581" y="831"/>
                </a:lnTo>
                <a:lnTo>
                  <a:pt x="590" y="782"/>
                </a:lnTo>
                <a:lnTo>
                  <a:pt x="605" y="736"/>
                </a:lnTo>
                <a:lnTo>
                  <a:pt x="625" y="692"/>
                </a:lnTo>
                <a:lnTo>
                  <a:pt x="651" y="652"/>
                </a:lnTo>
                <a:lnTo>
                  <a:pt x="680" y="615"/>
                </a:lnTo>
                <a:lnTo>
                  <a:pt x="714" y="581"/>
                </a:lnTo>
                <a:lnTo>
                  <a:pt x="752" y="551"/>
                </a:lnTo>
                <a:lnTo>
                  <a:pt x="792" y="526"/>
                </a:lnTo>
                <a:lnTo>
                  <a:pt x="837" y="506"/>
                </a:lnTo>
                <a:lnTo>
                  <a:pt x="883" y="491"/>
                </a:lnTo>
                <a:lnTo>
                  <a:pt x="933" y="481"/>
                </a:lnTo>
                <a:lnTo>
                  <a:pt x="933" y="0"/>
                </a:lnTo>
                <a:close/>
              </a:path>
            </a:pathLst>
          </a:custGeom>
          <a:solidFill>
            <a:schemeClr val="accent3">
              <a:lumMod val="7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en-US" sz="2400" dirty="0">
              <a:latin typeface="Amazon Ember Light" charset="0"/>
              <a:ea typeface="Amazon Ember Light" charset="0"/>
              <a:cs typeface="Amazon Ember Light" charset="0"/>
            </a:endParaRPr>
          </a:p>
        </p:txBody>
      </p:sp>
      <p:sp>
        <p:nvSpPr>
          <p:cNvPr id="95" name="Freeform 94">
            <a:extLst>
              <a:ext uri="{C183D7F6-B498-43B3-948B-1728B52AA6E4}">
                <adec:decorative xmlns="" xmlns:adec="http://schemas.microsoft.com/office/drawing/2017/decorative" val="1"/>
              </a:ext>
            </a:extLst>
          </p:cNvPr>
          <p:cNvSpPr>
            <a:spLocks noEditPoints="1"/>
          </p:cNvSpPr>
          <p:nvPr/>
        </p:nvSpPr>
        <p:spPr bwMode="auto">
          <a:xfrm>
            <a:off x="7400988" y="5659410"/>
            <a:ext cx="498467" cy="511633"/>
          </a:xfrm>
          <a:custGeom>
            <a:avLst/>
            <a:gdLst>
              <a:gd name="T0" fmla="*/ 2406 w 3180"/>
              <a:gd name="T1" fmla="*/ 1358 h 3260"/>
              <a:gd name="T2" fmla="*/ 2504 w 3180"/>
              <a:gd name="T3" fmla="*/ 1507 h 3260"/>
              <a:gd name="T4" fmla="*/ 2654 w 3180"/>
              <a:gd name="T5" fmla="*/ 1408 h 3260"/>
              <a:gd name="T6" fmla="*/ 2555 w 3180"/>
              <a:gd name="T7" fmla="*/ 1259 h 3260"/>
              <a:gd name="T8" fmla="*/ 2770 w 3180"/>
              <a:gd name="T9" fmla="*/ 565 h 3260"/>
              <a:gd name="T10" fmla="*/ 2754 w 3180"/>
              <a:gd name="T11" fmla="*/ 758 h 3260"/>
              <a:gd name="T12" fmla="*/ 2622 w 3180"/>
              <a:gd name="T13" fmla="*/ 955 h 3260"/>
              <a:gd name="T14" fmla="*/ 2986 w 3180"/>
              <a:gd name="T15" fmla="*/ 1513 h 3260"/>
              <a:gd name="T16" fmla="*/ 3103 w 3180"/>
              <a:gd name="T17" fmla="*/ 1857 h 3260"/>
              <a:gd name="T18" fmla="*/ 3180 w 3180"/>
              <a:gd name="T19" fmla="*/ 1873 h 3260"/>
              <a:gd name="T20" fmla="*/ 3043 w 3180"/>
              <a:gd name="T21" fmla="*/ 2392 h 3260"/>
              <a:gd name="T22" fmla="*/ 2730 w 3180"/>
              <a:gd name="T23" fmla="*/ 2607 h 3260"/>
              <a:gd name="T24" fmla="*/ 2477 w 3180"/>
              <a:gd name="T25" fmla="*/ 2882 h 3260"/>
              <a:gd name="T26" fmla="*/ 2508 w 3180"/>
              <a:gd name="T27" fmla="*/ 3060 h 3260"/>
              <a:gd name="T28" fmla="*/ 2118 w 3180"/>
              <a:gd name="T29" fmla="*/ 3117 h 3260"/>
              <a:gd name="T30" fmla="*/ 2022 w 3180"/>
              <a:gd name="T31" fmla="*/ 3060 h 3260"/>
              <a:gd name="T32" fmla="*/ 1953 w 3180"/>
              <a:gd name="T33" fmla="*/ 3189 h 3260"/>
              <a:gd name="T34" fmla="*/ 1668 w 3180"/>
              <a:gd name="T35" fmla="*/ 3257 h 3260"/>
              <a:gd name="T36" fmla="*/ 1621 w 3180"/>
              <a:gd name="T37" fmla="*/ 3155 h 3260"/>
              <a:gd name="T38" fmla="*/ 1208 w 3180"/>
              <a:gd name="T39" fmla="*/ 3149 h 3260"/>
              <a:gd name="T40" fmla="*/ 930 w 3180"/>
              <a:gd name="T41" fmla="*/ 3112 h 3260"/>
              <a:gd name="T42" fmla="*/ 917 w 3180"/>
              <a:gd name="T43" fmla="*/ 3211 h 3260"/>
              <a:gd name="T44" fmla="*/ 551 w 3180"/>
              <a:gd name="T45" fmla="*/ 3206 h 3260"/>
              <a:gd name="T46" fmla="*/ 535 w 3180"/>
              <a:gd name="T47" fmla="*/ 2998 h 3260"/>
              <a:gd name="T48" fmla="*/ 404 w 3180"/>
              <a:gd name="T49" fmla="*/ 2796 h 3260"/>
              <a:gd name="T50" fmla="*/ 70 w 3180"/>
              <a:gd name="T51" fmla="*/ 2369 h 3260"/>
              <a:gd name="T52" fmla="*/ 3 w 3180"/>
              <a:gd name="T53" fmla="*/ 1798 h 3260"/>
              <a:gd name="T54" fmla="*/ 221 w 3180"/>
              <a:gd name="T55" fmla="*/ 1191 h 3260"/>
              <a:gd name="T56" fmla="*/ 650 w 3180"/>
              <a:gd name="T57" fmla="*/ 934 h 3260"/>
              <a:gd name="T58" fmla="*/ 863 w 3180"/>
              <a:gd name="T59" fmla="*/ 1110 h 3260"/>
              <a:gd name="T60" fmla="*/ 735 w 3180"/>
              <a:gd name="T61" fmla="*/ 1163 h 3260"/>
              <a:gd name="T62" fmla="*/ 744 w 3180"/>
              <a:gd name="T63" fmla="*/ 1311 h 3260"/>
              <a:gd name="T64" fmla="*/ 1090 w 3180"/>
              <a:gd name="T65" fmla="*/ 1254 h 3260"/>
              <a:gd name="T66" fmla="*/ 1413 w 3180"/>
              <a:gd name="T67" fmla="*/ 1229 h 3260"/>
              <a:gd name="T68" fmla="*/ 1541 w 3180"/>
              <a:gd name="T69" fmla="*/ 1194 h 3260"/>
              <a:gd name="T70" fmla="*/ 1506 w 3180"/>
              <a:gd name="T71" fmla="*/ 1039 h 3260"/>
              <a:gd name="T72" fmla="*/ 1580 w 3180"/>
              <a:gd name="T73" fmla="*/ 837 h 3260"/>
              <a:gd name="T74" fmla="*/ 1830 w 3180"/>
              <a:gd name="T75" fmla="*/ 659 h 3260"/>
              <a:gd name="T76" fmla="*/ 2014 w 3180"/>
              <a:gd name="T77" fmla="*/ 703 h 3260"/>
              <a:gd name="T78" fmla="*/ 2125 w 3180"/>
              <a:gd name="T79" fmla="*/ 659 h 3260"/>
              <a:gd name="T80" fmla="*/ 2406 w 3180"/>
              <a:gd name="T81" fmla="*/ 560 h 3260"/>
              <a:gd name="T82" fmla="*/ 1131 w 3180"/>
              <a:gd name="T83" fmla="*/ 202 h 3260"/>
              <a:gd name="T84" fmla="*/ 894 w 3180"/>
              <a:gd name="T85" fmla="*/ 332 h 3260"/>
              <a:gd name="T86" fmla="*/ 1020 w 3180"/>
              <a:gd name="T87" fmla="*/ 271 h 3260"/>
              <a:gd name="T88" fmla="*/ 995 w 3180"/>
              <a:gd name="T89" fmla="*/ 125 h 3260"/>
              <a:gd name="T90" fmla="*/ 719 w 3180"/>
              <a:gd name="T91" fmla="*/ 370 h 3260"/>
              <a:gd name="T92" fmla="*/ 765 w 3180"/>
              <a:gd name="T93" fmla="*/ 746 h 3260"/>
              <a:gd name="T94" fmla="*/ 1094 w 3180"/>
              <a:gd name="T95" fmla="*/ 919 h 3260"/>
              <a:gd name="T96" fmla="*/ 1423 w 3180"/>
              <a:gd name="T97" fmla="*/ 746 h 3260"/>
              <a:gd name="T98" fmla="*/ 1468 w 3180"/>
              <a:gd name="T99" fmla="*/ 370 h 3260"/>
              <a:gd name="T100" fmla="*/ 1192 w 3180"/>
              <a:gd name="T101" fmla="*/ 125 h 3260"/>
              <a:gd name="T102" fmla="*/ 1352 w 3180"/>
              <a:gd name="T103" fmla="*/ 71 h 3260"/>
              <a:gd name="T104" fmla="*/ 1595 w 3180"/>
              <a:gd name="T105" fmla="*/ 406 h 3260"/>
              <a:gd name="T106" fmla="*/ 1508 w 3180"/>
              <a:gd name="T107" fmla="*/ 820 h 3260"/>
              <a:gd name="T108" fmla="*/ 1150 w 3180"/>
              <a:gd name="T109" fmla="*/ 1028 h 3260"/>
              <a:gd name="T110" fmla="*/ 750 w 3180"/>
              <a:gd name="T111" fmla="*/ 899 h 3260"/>
              <a:gd name="T112" fmla="*/ 581 w 3180"/>
              <a:gd name="T113" fmla="*/ 516 h 3260"/>
              <a:gd name="T114" fmla="*/ 750 w 3180"/>
              <a:gd name="T115" fmla="*/ 133 h 3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80" h="3260">
                <a:moveTo>
                  <a:pt x="2530" y="1257"/>
                </a:moveTo>
                <a:lnTo>
                  <a:pt x="2504" y="1259"/>
                </a:lnTo>
                <a:lnTo>
                  <a:pt x="2480" y="1266"/>
                </a:lnTo>
                <a:lnTo>
                  <a:pt x="2458" y="1278"/>
                </a:lnTo>
                <a:lnTo>
                  <a:pt x="2440" y="1293"/>
                </a:lnTo>
                <a:lnTo>
                  <a:pt x="2425" y="1312"/>
                </a:lnTo>
                <a:lnTo>
                  <a:pt x="2413" y="1334"/>
                </a:lnTo>
                <a:lnTo>
                  <a:pt x="2406" y="1358"/>
                </a:lnTo>
                <a:lnTo>
                  <a:pt x="2403" y="1383"/>
                </a:lnTo>
                <a:lnTo>
                  <a:pt x="2406" y="1409"/>
                </a:lnTo>
                <a:lnTo>
                  <a:pt x="2413" y="1433"/>
                </a:lnTo>
                <a:lnTo>
                  <a:pt x="2425" y="1454"/>
                </a:lnTo>
                <a:lnTo>
                  <a:pt x="2440" y="1473"/>
                </a:lnTo>
                <a:lnTo>
                  <a:pt x="2458" y="1488"/>
                </a:lnTo>
                <a:lnTo>
                  <a:pt x="2480" y="1500"/>
                </a:lnTo>
                <a:lnTo>
                  <a:pt x="2504" y="1507"/>
                </a:lnTo>
                <a:lnTo>
                  <a:pt x="2530" y="1511"/>
                </a:lnTo>
                <a:lnTo>
                  <a:pt x="2555" y="1507"/>
                </a:lnTo>
                <a:lnTo>
                  <a:pt x="2579" y="1500"/>
                </a:lnTo>
                <a:lnTo>
                  <a:pt x="2600" y="1488"/>
                </a:lnTo>
                <a:lnTo>
                  <a:pt x="2618" y="1473"/>
                </a:lnTo>
                <a:lnTo>
                  <a:pt x="2634" y="1454"/>
                </a:lnTo>
                <a:lnTo>
                  <a:pt x="2645" y="1433"/>
                </a:lnTo>
                <a:lnTo>
                  <a:pt x="2654" y="1408"/>
                </a:lnTo>
                <a:lnTo>
                  <a:pt x="2656" y="1383"/>
                </a:lnTo>
                <a:lnTo>
                  <a:pt x="2654" y="1358"/>
                </a:lnTo>
                <a:lnTo>
                  <a:pt x="2645" y="1334"/>
                </a:lnTo>
                <a:lnTo>
                  <a:pt x="2634" y="1312"/>
                </a:lnTo>
                <a:lnTo>
                  <a:pt x="2618" y="1293"/>
                </a:lnTo>
                <a:lnTo>
                  <a:pt x="2600" y="1278"/>
                </a:lnTo>
                <a:lnTo>
                  <a:pt x="2579" y="1266"/>
                </a:lnTo>
                <a:lnTo>
                  <a:pt x="2555" y="1259"/>
                </a:lnTo>
                <a:lnTo>
                  <a:pt x="2530" y="1257"/>
                </a:lnTo>
                <a:close/>
                <a:moveTo>
                  <a:pt x="2647" y="514"/>
                </a:moveTo>
                <a:lnTo>
                  <a:pt x="2675" y="514"/>
                </a:lnTo>
                <a:lnTo>
                  <a:pt x="2698" y="517"/>
                </a:lnTo>
                <a:lnTo>
                  <a:pt x="2718" y="523"/>
                </a:lnTo>
                <a:lnTo>
                  <a:pt x="2740" y="534"/>
                </a:lnTo>
                <a:lnTo>
                  <a:pt x="2757" y="548"/>
                </a:lnTo>
                <a:lnTo>
                  <a:pt x="2770" y="565"/>
                </a:lnTo>
                <a:lnTo>
                  <a:pt x="2779" y="584"/>
                </a:lnTo>
                <a:lnTo>
                  <a:pt x="2784" y="605"/>
                </a:lnTo>
                <a:lnTo>
                  <a:pt x="2786" y="628"/>
                </a:lnTo>
                <a:lnTo>
                  <a:pt x="2785" y="652"/>
                </a:lnTo>
                <a:lnTo>
                  <a:pt x="2781" y="678"/>
                </a:lnTo>
                <a:lnTo>
                  <a:pt x="2774" y="704"/>
                </a:lnTo>
                <a:lnTo>
                  <a:pt x="2765" y="731"/>
                </a:lnTo>
                <a:lnTo>
                  <a:pt x="2754" y="758"/>
                </a:lnTo>
                <a:lnTo>
                  <a:pt x="2741" y="786"/>
                </a:lnTo>
                <a:lnTo>
                  <a:pt x="2727" y="813"/>
                </a:lnTo>
                <a:lnTo>
                  <a:pt x="2711" y="839"/>
                </a:lnTo>
                <a:lnTo>
                  <a:pt x="2694" y="866"/>
                </a:lnTo>
                <a:lnTo>
                  <a:pt x="2677" y="890"/>
                </a:lnTo>
                <a:lnTo>
                  <a:pt x="2659" y="913"/>
                </a:lnTo>
                <a:lnTo>
                  <a:pt x="2640" y="934"/>
                </a:lnTo>
                <a:lnTo>
                  <a:pt x="2622" y="955"/>
                </a:lnTo>
                <a:lnTo>
                  <a:pt x="2685" y="1015"/>
                </a:lnTo>
                <a:lnTo>
                  <a:pt x="2742" y="1078"/>
                </a:lnTo>
                <a:lnTo>
                  <a:pt x="2795" y="1145"/>
                </a:lnTo>
                <a:lnTo>
                  <a:pt x="2845" y="1213"/>
                </a:lnTo>
                <a:lnTo>
                  <a:pt x="2888" y="1285"/>
                </a:lnTo>
                <a:lnTo>
                  <a:pt x="2926" y="1359"/>
                </a:lnTo>
                <a:lnTo>
                  <a:pt x="2958" y="1435"/>
                </a:lnTo>
                <a:lnTo>
                  <a:pt x="2986" y="1513"/>
                </a:lnTo>
                <a:lnTo>
                  <a:pt x="3008" y="1592"/>
                </a:lnTo>
                <a:lnTo>
                  <a:pt x="3023" y="1674"/>
                </a:lnTo>
                <a:lnTo>
                  <a:pt x="3032" y="1757"/>
                </a:lnTo>
                <a:lnTo>
                  <a:pt x="3045" y="1788"/>
                </a:lnTo>
                <a:lnTo>
                  <a:pt x="3059" y="1811"/>
                </a:lnTo>
                <a:lnTo>
                  <a:pt x="3073" y="1831"/>
                </a:lnTo>
                <a:lnTo>
                  <a:pt x="3088" y="1846"/>
                </a:lnTo>
                <a:lnTo>
                  <a:pt x="3103" y="1857"/>
                </a:lnTo>
                <a:lnTo>
                  <a:pt x="3118" y="1865"/>
                </a:lnTo>
                <a:lnTo>
                  <a:pt x="3133" y="1870"/>
                </a:lnTo>
                <a:lnTo>
                  <a:pt x="3146" y="1873"/>
                </a:lnTo>
                <a:lnTo>
                  <a:pt x="3157" y="1874"/>
                </a:lnTo>
                <a:lnTo>
                  <a:pt x="3167" y="1875"/>
                </a:lnTo>
                <a:lnTo>
                  <a:pt x="3174" y="1874"/>
                </a:lnTo>
                <a:lnTo>
                  <a:pt x="3179" y="1873"/>
                </a:lnTo>
                <a:lnTo>
                  <a:pt x="3180" y="1873"/>
                </a:lnTo>
                <a:lnTo>
                  <a:pt x="3180" y="2376"/>
                </a:lnTo>
                <a:lnTo>
                  <a:pt x="3177" y="2375"/>
                </a:lnTo>
                <a:lnTo>
                  <a:pt x="3167" y="2375"/>
                </a:lnTo>
                <a:lnTo>
                  <a:pt x="3151" y="2376"/>
                </a:lnTo>
                <a:lnTo>
                  <a:pt x="3131" y="2377"/>
                </a:lnTo>
                <a:lnTo>
                  <a:pt x="3104" y="2380"/>
                </a:lnTo>
                <a:lnTo>
                  <a:pt x="3075" y="2385"/>
                </a:lnTo>
                <a:lnTo>
                  <a:pt x="3043" y="2392"/>
                </a:lnTo>
                <a:lnTo>
                  <a:pt x="3008" y="2402"/>
                </a:lnTo>
                <a:lnTo>
                  <a:pt x="2971" y="2415"/>
                </a:lnTo>
                <a:lnTo>
                  <a:pt x="2933" y="2431"/>
                </a:lnTo>
                <a:lnTo>
                  <a:pt x="2894" y="2453"/>
                </a:lnTo>
                <a:lnTo>
                  <a:pt x="2856" y="2478"/>
                </a:lnTo>
                <a:lnTo>
                  <a:pt x="2818" y="2509"/>
                </a:lnTo>
                <a:lnTo>
                  <a:pt x="2781" y="2546"/>
                </a:lnTo>
                <a:lnTo>
                  <a:pt x="2730" y="2607"/>
                </a:lnTo>
                <a:lnTo>
                  <a:pt x="2675" y="2666"/>
                </a:lnTo>
                <a:lnTo>
                  <a:pt x="2614" y="2723"/>
                </a:lnTo>
                <a:lnTo>
                  <a:pt x="2552" y="2776"/>
                </a:lnTo>
                <a:lnTo>
                  <a:pt x="2484" y="2827"/>
                </a:lnTo>
                <a:lnTo>
                  <a:pt x="2480" y="2835"/>
                </a:lnTo>
                <a:lnTo>
                  <a:pt x="2477" y="2847"/>
                </a:lnTo>
                <a:lnTo>
                  <a:pt x="2476" y="2863"/>
                </a:lnTo>
                <a:lnTo>
                  <a:pt x="2477" y="2882"/>
                </a:lnTo>
                <a:lnTo>
                  <a:pt x="2479" y="2904"/>
                </a:lnTo>
                <a:lnTo>
                  <a:pt x="2481" y="2926"/>
                </a:lnTo>
                <a:lnTo>
                  <a:pt x="2485" y="2950"/>
                </a:lnTo>
                <a:lnTo>
                  <a:pt x="2490" y="2973"/>
                </a:lnTo>
                <a:lnTo>
                  <a:pt x="2495" y="2998"/>
                </a:lnTo>
                <a:lnTo>
                  <a:pt x="2499" y="3020"/>
                </a:lnTo>
                <a:lnTo>
                  <a:pt x="2504" y="3041"/>
                </a:lnTo>
                <a:lnTo>
                  <a:pt x="2508" y="3060"/>
                </a:lnTo>
                <a:lnTo>
                  <a:pt x="2512" y="3075"/>
                </a:lnTo>
                <a:lnTo>
                  <a:pt x="2515" y="3088"/>
                </a:lnTo>
                <a:lnTo>
                  <a:pt x="2517" y="3096"/>
                </a:lnTo>
                <a:lnTo>
                  <a:pt x="2517" y="3098"/>
                </a:lnTo>
                <a:lnTo>
                  <a:pt x="2119" y="3136"/>
                </a:lnTo>
                <a:lnTo>
                  <a:pt x="2119" y="3134"/>
                </a:lnTo>
                <a:lnTo>
                  <a:pt x="2119" y="3127"/>
                </a:lnTo>
                <a:lnTo>
                  <a:pt x="2118" y="3117"/>
                </a:lnTo>
                <a:lnTo>
                  <a:pt x="2117" y="3105"/>
                </a:lnTo>
                <a:lnTo>
                  <a:pt x="2114" y="3091"/>
                </a:lnTo>
                <a:lnTo>
                  <a:pt x="2111" y="3076"/>
                </a:lnTo>
                <a:lnTo>
                  <a:pt x="2107" y="3063"/>
                </a:lnTo>
                <a:lnTo>
                  <a:pt x="2101" y="3052"/>
                </a:lnTo>
                <a:lnTo>
                  <a:pt x="2094" y="3043"/>
                </a:lnTo>
                <a:lnTo>
                  <a:pt x="2084" y="3038"/>
                </a:lnTo>
                <a:lnTo>
                  <a:pt x="2022" y="3060"/>
                </a:lnTo>
                <a:lnTo>
                  <a:pt x="2015" y="3067"/>
                </a:lnTo>
                <a:lnTo>
                  <a:pt x="2005" y="3079"/>
                </a:lnTo>
                <a:lnTo>
                  <a:pt x="1996" y="3095"/>
                </a:lnTo>
                <a:lnTo>
                  <a:pt x="1987" y="3111"/>
                </a:lnTo>
                <a:lnTo>
                  <a:pt x="1978" y="3130"/>
                </a:lnTo>
                <a:lnTo>
                  <a:pt x="1970" y="3149"/>
                </a:lnTo>
                <a:lnTo>
                  <a:pt x="1961" y="3169"/>
                </a:lnTo>
                <a:lnTo>
                  <a:pt x="1953" y="3189"/>
                </a:lnTo>
                <a:lnTo>
                  <a:pt x="1946" y="3208"/>
                </a:lnTo>
                <a:lnTo>
                  <a:pt x="1940" y="3224"/>
                </a:lnTo>
                <a:lnTo>
                  <a:pt x="1935" y="3238"/>
                </a:lnTo>
                <a:lnTo>
                  <a:pt x="1931" y="3249"/>
                </a:lnTo>
                <a:lnTo>
                  <a:pt x="1928" y="3256"/>
                </a:lnTo>
                <a:lnTo>
                  <a:pt x="1927" y="3258"/>
                </a:lnTo>
                <a:lnTo>
                  <a:pt x="1669" y="3260"/>
                </a:lnTo>
                <a:lnTo>
                  <a:pt x="1668" y="3257"/>
                </a:lnTo>
                <a:lnTo>
                  <a:pt x="1665" y="3250"/>
                </a:lnTo>
                <a:lnTo>
                  <a:pt x="1661" y="3239"/>
                </a:lnTo>
                <a:lnTo>
                  <a:pt x="1656" y="3225"/>
                </a:lnTo>
                <a:lnTo>
                  <a:pt x="1649" y="3210"/>
                </a:lnTo>
                <a:lnTo>
                  <a:pt x="1643" y="3195"/>
                </a:lnTo>
                <a:lnTo>
                  <a:pt x="1635" y="3180"/>
                </a:lnTo>
                <a:lnTo>
                  <a:pt x="1628" y="3166"/>
                </a:lnTo>
                <a:lnTo>
                  <a:pt x="1621" y="3155"/>
                </a:lnTo>
                <a:lnTo>
                  <a:pt x="1615" y="3148"/>
                </a:lnTo>
                <a:lnTo>
                  <a:pt x="1610" y="3146"/>
                </a:lnTo>
                <a:lnTo>
                  <a:pt x="1514" y="3153"/>
                </a:lnTo>
                <a:lnTo>
                  <a:pt x="1418" y="3155"/>
                </a:lnTo>
                <a:lnTo>
                  <a:pt x="1359" y="3155"/>
                </a:lnTo>
                <a:lnTo>
                  <a:pt x="1305" y="3154"/>
                </a:lnTo>
                <a:lnTo>
                  <a:pt x="1255" y="3152"/>
                </a:lnTo>
                <a:lnTo>
                  <a:pt x="1208" y="3149"/>
                </a:lnTo>
                <a:lnTo>
                  <a:pt x="1161" y="3144"/>
                </a:lnTo>
                <a:lnTo>
                  <a:pt x="1115" y="3137"/>
                </a:lnTo>
                <a:lnTo>
                  <a:pt x="1069" y="3129"/>
                </a:lnTo>
                <a:lnTo>
                  <a:pt x="1020" y="3118"/>
                </a:lnTo>
                <a:lnTo>
                  <a:pt x="970" y="3104"/>
                </a:lnTo>
                <a:lnTo>
                  <a:pt x="953" y="3103"/>
                </a:lnTo>
                <a:lnTo>
                  <a:pt x="940" y="3106"/>
                </a:lnTo>
                <a:lnTo>
                  <a:pt x="930" y="3112"/>
                </a:lnTo>
                <a:lnTo>
                  <a:pt x="922" y="3120"/>
                </a:lnTo>
                <a:lnTo>
                  <a:pt x="917" y="3130"/>
                </a:lnTo>
                <a:lnTo>
                  <a:pt x="913" y="3143"/>
                </a:lnTo>
                <a:lnTo>
                  <a:pt x="912" y="3156"/>
                </a:lnTo>
                <a:lnTo>
                  <a:pt x="912" y="3170"/>
                </a:lnTo>
                <a:lnTo>
                  <a:pt x="913" y="3185"/>
                </a:lnTo>
                <a:lnTo>
                  <a:pt x="915" y="3198"/>
                </a:lnTo>
                <a:lnTo>
                  <a:pt x="917" y="3211"/>
                </a:lnTo>
                <a:lnTo>
                  <a:pt x="920" y="3223"/>
                </a:lnTo>
                <a:lnTo>
                  <a:pt x="922" y="3233"/>
                </a:lnTo>
                <a:lnTo>
                  <a:pt x="924" y="3241"/>
                </a:lnTo>
                <a:lnTo>
                  <a:pt x="926" y="3246"/>
                </a:lnTo>
                <a:lnTo>
                  <a:pt x="927" y="3247"/>
                </a:lnTo>
                <a:lnTo>
                  <a:pt x="551" y="3219"/>
                </a:lnTo>
                <a:lnTo>
                  <a:pt x="551" y="3216"/>
                </a:lnTo>
                <a:lnTo>
                  <a:pt x="551" y="3206"/>
                </a:lnTo>
                <a:lnTo>
                  <a:pt x="551" y="3191"/>
                </a:lnTo>
                <a:lnTo>
                  <a:pt x="550" y="3171"/>
                </a:lnTo>
                <a:lnTo>
                  <a:pt x="549" y="3147"/>
                </a:lnTo>
                <a:lnTo>
                  <a:pt x="547" y="3121"/>
                </a:lnTo>
                <a:lnTo>
                  <a:pt x="545" y="3092"/>
                </a:lnTo>
                <a:lnTo>
                  <a:pt x="543" y="3060"/>
                </a:lnTo>
                <a:lnTo>
                  <a:pt x="539" y="3029"/>
                </a:lnTo>
                <a:lnTo>
                  <a:pt x="535" y="2998"/>
                </a:lnTo>
                <a:lnTo>
                  <a:pt x="529" y="2967"/>
                </a:lnTo>
                <a:lnTo>
                  <a:pt x="523" y="2938"/>
                </a:lnTo>
                <a:lnTo>
                  <a:pt x="515" y="2911"/>
                </a:lnTo>
                <a:lnTo>
                  <a:pt x="506" y="2887"/>
                </a:lnTo>
                <a:lnTo>
                  <a:pt x="496" y="2867"/>
                </a:lnTo>
                <a:lnTo>
                  <a:pt x="484" y="2852"/>
                </a:lnTo>
                <a:lnTo>
                  <a:pt x="470" y="2842"/>
                </a:lnTo>
                <a:lnTo>
                  <a:pt x="404" y="2796"/>
                </a:lnTo>
                <a:lnTo>
                  <a:pt x="343" y="2749"/>
                </a:lnTo>
                <a:lnTo>
                  <a:pt x="289" y="2700"/>
                </a:lnTo>
                <a:lnTo>
                  <a:pt x="239" y="2650"/>
                </a:lnTo>
                <a:lnTo>
                  <a:pt x="196" y="2597"/>
                </a:lnTo>
                <a:lnTo>
                  <a:pt x="158" y="2544"/>
                </a:lnTo>
                <a:lnTo>
                  <a:pt x="124" y="2487"/>
                </a:lnTo>
                <a:lnTo>
                  <a:pt x="96" y="2429"/>
                </a:lnTo>
                <a:lnTo>
                  <a:pt x="70" y="2369"/>
                </a:lnTo>
                <a:lnTo>
                  <a:pt x="50" y="2306"/>
                </a:lnTo>
                <a:lnTo>
                  <a:pt x="34" y="2241"/>
                </a:lnTo>
                <a:lnTo>
                  <a:pt x="21" y="2175"/>
                </a:lnTo>
                <a:lnTo>
                  <a:pt x="11" y="2105"/>
                </a:lnTo>
                <a:lnTo>
                  <a:pt x="5" y="2033"/>
                </a:lnTo>
                <a:lnTo>
                  <a:pt x="1" y="1959"/>
                </a:lnTo>
                <a:lnTo>
                  <a:pt x="0" y="1882"/>
                </a:lnTo>
                <a:lnTo>
                  <a:pt x="3" y="1798"/>
                </a:lnTo>
                <a:lnTo>
                  <a:pt x="11" y="1715"/>
                </a:lnTo>
                <a:lnTo>
                  <a:pt x="26" y="1634"/>
                </a:lnTo>
                <a:lnTo>
                  <a:pt x="45" y="1554"/>
                </a:lnTo>
                <a:lnTo>
                  <a:pt x="70" y="1477"/>
                </a:lnTo>
                <a:lnTo>
                  <a:pt x="101" y="1401"/>
                </a:lnTo>
                <a:lnTo>
                  <a:pt x="136" y="1329"/>
                </a:lnTo>
                <a:lnTo>
                  <a:pt x="176" y="1259"/>
                </a:lnTo>
                <a:lnTo>
                  <a:pt x="221" y="1191"/>
                </a:lnTo>
                <a:lnTo>
                  <a:pt x="271" y="1126"/>
                </a:lnTo>
                <a:lnTo>
                  <a:pt x="325" y="1065"/>
                </a:lnTo>
                <a:lnTo>
                  <a:pt x="384" y="1007"/>
                </a:lnTo>
                <a:lnTo>
                  <a:pt x="447" y="951"/>
                </a:lnTo>
                <a:lnTo>
                  <a:pt x="514" y="900"/>
                </a:lnTo>
                <a:lnTo>
                  <a:pt x="585" y="852"/>
                </a:lnTo>
                <a:lnTo>
                  <a:pt x="616" y="895"/>
                </a:lnTo>
                <a:lnTo>
                  <a:pt x="650" y="934"/>
                </a:lnTo>
                <a:lnTo>
                  <a:pt x="687" y="970"/>
                </a:lnTo>
                <a:lnTo>
                  <a:pt x="728" y="1003"/>
                </a:lnTo>
                <a:lnTo>
                  <a:pt x="771" y="1031"/>
                </a:lnTo>
                <a:lnTo>
                  <a:pt x="817" y="1057"/>
                </a:lnTo>
                <a:lnTo>
                  <a:pt x="865" y="1078"/>
                </a:lnTo>
                <a:lnTo>
                  <a:pt x="916" y="1095"/>
                </a:lnTo>
                <a:lnTo>
                  <a:pt x="888" y="1103"/>
                </a:lnTo>
                <a:lnTo>
                  <a:pt x="863" y="1110"/>
                </a:lnTo>
                <a:lnTo>
                  <a:pt x="843" y="1117"/>
                </a:lnTo>
                <a:lnTo>
                  <a:pt x="827" y="1123"/>
                </a:lnTo>
                <a:lnTo>
                  <a:pt x="815" y="1127"/>
                </a:lnTo>
                <a:lnTo>
                  <a:pt x="808" y="1130"/>
                </a:lnTo>
                <a:lnTo>
                  <a:pt x="805" y="1131"/>
                </a:lnTo>
                <a:lnTo>
                  <a:pt x="776" y="1141"/>
                </a:lnTo>
                <a:lnTo>
                  <a:pt x="753" y="1151"/>
                </a:lnTo>
                <a:lnTo>
                  <a:pt x="735" y="1163"/>
                </a:lnTo>
                <a:lnTo>
                  <a:pt x="721" y="1176"/>
                </a:lnTo>
                <a:lnTo>
                  <a:pt x="713" y="1192"/>
                </a:lnTo>
                <a:lnTo>
                  <a:pt x="708" y="1210"/>
                </a:lnTo>
                <a:lnTo>
                  <a:pt x="707" y="1233"/>
                </a:lnTo>
                <a:lnTo>
                  <a:pt x="709" y="1256"/>
                </a:lnTo>
                <a:lnTo>
                  <a:pt x="717" y="1277"/>
                </a:lnTo>
                <a:lnTo>
                  <a:pt x="729" y="1296"/>
                </a:lnTo>
                <a:lnTo>
                  <a:pt x="744" y="1311"/>
                </a:lnTo>
                <a:lnTo>
                  <a:pt x="762" y="1323"/>
                </a:lnTo>
                <a:lnTo>
                  <a:pt x="782" y="1332"/>
                </a:lnTo>
                <a:lnTo>
                  <a:pt x="805" y="1334"/>
                </a:lnTo>
                <a:lnTo>
                  <a:pt x="864" y="1312"/>
                </a:lnTo>
                <a:lnTo>
                  <a:pt x="923" y="1293"/>
                </a:lnTo>
                <a:lnTo>
                  <a:pt x="980" y="1277"/>
                </a:lnTo>
                <a:lnTo>
                  <a:pt x="1036" y="1264"/>
                </a:lnTo>
                <a:lnTo>
                  <a:pt x="1090" y="1254"/>
                </a:lnTo>
                <a:lnTo>
                  <a:pt x="1142" y="1245"/>
                </a:lnTo>
                <a:lnTo>
                  <a:pt x="1191" y="1239"/>
                </a:lnTo>
                <a:lnTo>
                  <a:pt x="1238" y="1235"/>
                </a:lnTo>
                <a:lnTo>
                  <a:pt x="1281" y="1232"/>
                </a:lnTo>
                <a:lnTo>
                  <a:pt x="1320" y="1229"/>
                </a:lnTo>
                <a:lnTo>
                  <a:pt x="1355" y="1228"/>
                </a:lnTo>
                <a:lnTo>
                  <a:pt x="1387" y="1228"/>
                </a:lnTo>
                <a:lnTo>
                  <a:pt x="1413" y="1229"/>
                </a:lnTo>
                <a:lnTo>
                  <a:pt x="1434" y="1230"/>
                </a:lnTo>
                <a:lnTo>
                  <a:pt x="1449" y="1232"/>
                </a:lnTo>
                <a:lnTo>
                  <a:pt x="1459" y="1233"/>
                </a:lnTo>
                <a:lnTo>
                  <a:pt x="1462" y="1233"/>
                </a:lnTo>
                <a:lnTo>
                  <a:pt x="1485" y="1229"/>
                </a:lnTo>
                <a:lnTo>
                  <a:pt x="1506" y="1222"/>
                </a:lnTo>
                <a:lnTo>
                  <a:pt x="1526" y="1210"/>
                </a:lnTo>
                <a:lnTo>
                  <a:pt x="1541" y="1194"/>
                </a:lnTo>
                <a:lnTo>
                  <a:pt x="1553" y="1176"/>
                </a:lnTo>
                <a:lnTo>
                  <a:pt x="1561" y="1155"/>
                </a:lnTo>
                <a:lnTo>
                  <a:pt x="1563" y="1131"/>
                </a:lnTo>
                <a:lnTo>
                  <a:pt x="1561" y="1108"/>
                </a:lnTo>
                <a:lnTo>
                  <a:pt x="1553" y="1086"/>
                </a:lnTo>
                <a:lnTo>
                  <a:pt x="1541" y="1068"/>
                </a:lnTo>
                <a:lnTo>
                  <a:pt x="1526" y="1052"/>
                </a:lnTo>
                <a:lnTo>
                  <a:pt x="1506" y="1039"/>
                </a:lnTo>
                <a:lnTo>
                  <a:pt x="1485" y="1032"/>
                </a:lnTo>
                <a:lnTo>
                  <a:pt x="1462" y="1029"/>
                </a:lnTo>
                <a:lnTo>
                  <a:pt x="1390" y="1028"/>
                </a:lnTo>
                <a:lnTo>
                  <a:pt x="1435" y="997"/>
                </a:lnTo>
                <a:lnTo>
                  <a:pt x="1476" y="963"/>
                </a:lnTo>
                <a:lnTo>
                  <a:pt x="1514" y="924"/>
                </a:lnTo>
                <a:lnTo>
                  <a:pt x="1549" y="883"/>
                </a:lnTo>
                <a:lnTo>
                  <a:pt x="1580" y="837"/>
                </a:lnTo>
                <a:lnTo>
                  <a:pt x="1607" y="790"/>
                </a:lnTo>
                <a:lnTo>
                  <a:pt x="1629" y="740"/>
                </a:lnTo>
                <a:lnTo>
                  <a:pt x="1646" y="688"/>
                </a:lnTo>
                <a:lnTo>
                  <a:pt x="1659" y="633"/>
                </a:lnTo>
                <a:lnTo>
                  <a:pt x="1706" y="638"/>
                </a:lnTo>
                <a:lnTo>
                  <a:pt x="1750" y="645"/>
                </a:lnTo>
                <a:lnTo>
                  <a:pt x="1791" y="652"/>
                </a:lnTo>
                <a:lnTo>
                  <a:pt x="1830" y="659"/>
                </a:lnTo>
                <a:lnTo>
                  <a:pt x="1867" y="666"/>
                </a:lnTo>
                <a:lnTo>
                  <a:pt x="1899" y="673"/>
                </a:lnTo>
                <a:lnTo>
                  <a:pt x="1929" y="681"/>
                </a:lnTo>
                <a:lnTo>
                  <a:pt x="1954" y="687"/>
                </a:lnTo>
                <a:lnTo>
                  <a:pt x="1976" y="693"/>
                </a:lnTo>
                <a:lnTo>
                  <a:pt x="1993" y="698"/>
                </a:lnTo>
                <a:lnTo>
                  <a:pt x="2007" y="701"/>
                </a:lnTo>
                <a:lnTo>
                  <a:pt x="2014" y="703"/>
                </a:lnTo>
                <a:lnTo>
                  <a:pt x="2017" y="704"/>
                </a:lnTo>
                <a:lnTo>
                  <a:pt x="2020" y="703"/>
                </a:lnTo>
                <a:lnTo>
                  <a:pt x="2027" y="700"/>
                </a:lnTo>
                <a:lnTo>
                  <a:pt x="2039" y="695"/>
                </a:lnTo>
                <a:lnTo>
                  <a:pt x="2055" y="688"/>
                </a:lnTo>
                <a:lnTo>
                  <a:pt x="2075" y="680"/>
                </a:lnTo>
                <a:lnTo>
                  <a:pt x="2098" y="669"/>
                </a:lnTo>
                <a:lnTo>
                  <a:pt x="2125" y="659"/>
                </a:lnTo>
                <a:lnTo>
                  <a:pt x="2154" y="647"/>
                </a:lnTo>
                <a:lnTo>
                  <a:pt x="2187" y="635"/>
                </a:lnTo>
                <a:lnTo>
                  <a:pt x="2220" y="623"/>
                </a:lnTo>
                <a:lnTo>
                  <a:pt x="2255" y="610"/>
                </a:lnTo>
                <a:lnTo>
                  <a:pt x="2291" y="598"/>
                </a:lnTo>
                <a:lnTo>
                  <a:pt x="2330" y="585"/>
                </a:lnTo>
                <a:lnTo>
                  <a:pt x="2368" y="572"/>
                </a:lnTo>
                <a:lnTo>
                  <a:pt x="2406" y="560"/>
                </a:lnTo>
                <a:lnTo>
                  <a:pt x="2443" y="550"/>
                </a:lnTo>
                <a:lnTo>
                  <a:pt x="2481" y="540"/>
                </a:lnTo>
                <a:lnTo>
                  <a:pt x="2518" y="531"/>
                </a:lnTo>
                <a:lnTo>
                  <a:pt x="2553" y="524"/>
                </a:lnTo>
                <a:lnTo>
                  <a:pt x="2587" y="519"/>
                </a:lnTo>
                <a:lnTo>
                  <a:pt x="2618" y="515"/>
                </a:lnTo>
                <a:lnTo>
                  <a:pt x="2647" y="514"/>
                </a:lnTo>
                <a:close/>
                <a:moveTo>
                  <a:pt x="1131" y="202"/>
                </a:moveTo>
                <a:lnTo>
                  <a:pt x="1210" y="796"/>
                </a:lnTo>
                <a:lnTo>
                  <a:pt x="1086" y="813"/>
                </a:lnTo>
                <a:lnTo>
                  <a:pt x="1033" y="413"/>
                </a:lnTo>
                <a:lnTo>
                  <a:pt x="1005" y="423"/>
                </a:lnTo>
                <a:lnTo>
                  <a:pt x="973" y="432"/>
                </a:lnTo>
                <a:lnTo>
                  <a:pt x="936" y="438"/>
                </a:lnTo>
                <a:lnTo>
                  <a:pt x="909" y="441"/>
                </a:lnTo>
                <a:lnTo>
                  <a:pt x="894" y="332"/>
                </a:lnTo>
                <a:lnTo>
                  <a:pt x="922" y="328"/>
                </a:lnTo>
                <a:lnTo>
                  <a:pt x="947" y="324"/>
                </a:lnTo>
                <a:lnTo>
                  <a:pt x="967" y="318"/>
                </a:lnTo>
                <a:lnTo>
                  <a:pt x="984" y="310"/>
                </a:lnTo>
                <a:lnTo>
                  <a:pt x="997" y="301"/>
                </a:lnTo>
                <a:lnTo>
                  <a:pt x="1007" y="291"/>
                </a:lnTo>
                <a:lnTo>
                  <a:pt x="1015" y="281"/>
                </a:lnTo>
                <a:lnTo>
                  <a:pt x="1020" y="271"/>
                </a:lnTo>
                <a:lnTo>
                  <a:pt x="1024" y="260"/>
                </a:lnTo>
                <a:lnTo>
                  <a:pt x="1026" y="250"/>
                </a:lnTo>
                <a:lnTo>
                  <a:pt x="1027" y="240"/>
                </a:lnTo>
                <a:lnTo>
                  <a:pt x="1028" y="217"/>
                </a:lnTo>
                <a:lnTo>
                  <a:pt x="1131" y="202"/>
                </a:lnTo>
                <a:close/>
                <a:moveTo>
                  <a:pt x="1094" y="112"/>
                </a:moveTo>
                <a:lnTo>
                  <a:pt x="1044" y="115"/>
                </a:lnTo>
                <a:lnTo>
                  <a:pt x="995" y="125"/>
                </a:lnTo>
                <a:lnTo>
                  <a:pt x="949" y="140"/>
                </a:lnTo>
                <a:lnTo>
                  <a:pt x="906" y="160"/>
                </a:lnTo>
                <a:lnTo>
                  <a:pt x="864" y="185"/>
                </a:lnTo>
                <a:lnTo>
                  <a:pt x="827" y="215"/>
                </a:lnTo>
                <a:lnTo>
                  <a:pt x="794" y="248"/>
                </a:lnTo>
                <a:lnTo>
                  <a:pt x="765" y="285"/>
                </a:lnTo>
                <a:lnTo>
                  <a:pt x="740" y="327"/>
                </a:lnTo>
                <a:lnTo>
                  <a:pt x="719" y="370"/>
                </a:lnTo>
                <a:lnTo>
                  <a:pt x="704" y="417"/>
                </a:lnTo>
                <a:lnTo>
                  <a:pt x="695" y="465"/>
                </a:lnTo>
                <a:lnTo>
                  <a:pt x="692" y="516"/>
                </a:lnTo>
                <a:lnTo>
                  <a:pt x="695" y="566"/>
                </a:lnTo>
                <a:lnTo>
                  <a:pt x="704" y="615"/>
                </a:lnTo>
                <a:lnTo>
                  <a:pt x="719" y="661"/>
                </a:lnTo>
                <a:lnTo>
                  <a:pt x="740" y="706"/>
                </a:lnTo>
                <a:lnTo>
                  <a:pt x="765" y="746"/>
                </a:lnTo>
                <a:lnTo>
                  <a:pt x="794" y="784"/>
                </a:lnTo>
                <a:lnTo>
                  <a:pt x="827" y="817"/>
                </a:lnTo>
                <a:lnTo>
                  <a:pt x="864" y="847"/>
                </a:lnTo>
                <a:lnTo>
                  <a:pt x="906" y="872"/>
                </a:lnTo>
                <a:lnTo>
                  <a:pt x="949" y="892"/>
                </a:lnTo>
                <a:lnTo>
                  <a:pt x="995" y="907"/>
                </a:lnTo>
                <a:lnTo>
                  <a:pt x="1044" y="916"/>
                </a:lnTo>
                <a:lnTo>
                  <a:pt x="1094" y="919"/>
                </a:lnTo>
                <a:lnTo>
                  <a:pt x="1144" y="916"/>
                </a:lnTo>
                <a:lnTo>
                  <a:pt x="1192" y="907"/>
                </a:lnTo>
                <a:lnTo>
                  <a:pt x="1239" y="892"/>
                </a:lnTo>
                <a:lnTo>
                  <a:pt x="1282" y="872"/>
                </a:lnTo>
                <a:lnTo>
                  <a:pt x="1323" y="847"/>
                </a:lnTo>
                <a:lnTo>
                  <a:pt x="1360" y="817"/>
                </a:lnTo>
                <a:lnTo>
                  <a:pt x="1394" y="784"/>
                </a:lnTo>
                <a:lnTo>
                  <a:pt x="1423" y="746"/>
                </a:lnTo>
                <a:lnTo>
                  <a:pt x="1448" y="706"/>
                </a:lnTo>
                <a:lnTo>
                  <a:pt x="1468" y="661"/>
                </a:lnTo>
                <a:lnTo>
                  <a:pt x="1483" y="615"/>
                </a:lnTo>
                <a:lnTo>
                  <a:pt x="1492" y="566"/>
                </a:lnTo>
                <a:lnTo>
                  <a:pt x="1495" y="516"/>
                </a:lnTo>
                <a:lnTo>
                  <a:pt x="1492" y="465"/>
                </a:lnTo>
                <a:lnTo>
                  <a:pt x="1483" y="417"/>
                </a:lnTo>
                <a:lnTo>
                  <a:pt x="1468" y="370"/>
                </a:lnTo>
                <a:lnTo>
                  <a:pt x="1448" y="327"/>
                </a:lnTo>
                <a:lnTo>
                  <a:pt x="1423" y="285"/>
                </a:lnTo>
                <a:lnTo>
                  <a:pt x="1394" y="248"/>
                </a:lnTo>
                <a:lnTo>
                  <a:pt x="1360" y="215"/>
                </a:lnTo>
                <a:lnTo>
                  <a:pt x="1323" y="185"/>
                </a:lnTo>
                <a:lnTo>
                  <a:pt x="1282" y="160"/>
                </a:lnTo>
                <a:lnTo>
                  <a:pt x="1239" y="140"/>
                </a:lnTo>
                <a:lnTo>
                  <a:pt x="1192" y="125"/>
                </a:lnTo>
                <a:lnTo>
                  <a:pt x="1144" y="115"/>
                </a:lnTo>
                <a:lnTo>
                  <a:pt x="1094" y="112"/>
                </a:lnTo>
                <a:close/>
                <a:moveTo>
                  <a:pt x="1094" y="0"/>
                </a:moveTo>
                <a:lnTo>
                  <a:pt x="1150" y="3"/>
                </a:lnTo>
                <a:lnTo>
                  <a:pt x="1203" y="12"/>
                </a:lnTo>
                <a:lnTo>
                  <a:pt x="1256" y="27"/>
                </a:lnTo>
                <a:lnTo>
                  <a:pt x="1306" y="46"/>
                </a:lnTo>
                <a:lnTo>
                  <a:pt x="1352" y="71"/>
                </a:lnTo>
                <a:lnTo>
                  <a:pt x="1397" y="99"/>
                </a:lnTo>
                <a:lnTo>
                  <a:pt x="1438" y="133"/>
                </a:lnTo>
                <a:lnTo>
                  <a:pt x="1475" y="170"/>
                </a:lnTo>
                <a:lnTo>
                  <a:pt x="1508" y="211"/>
                </a:lnTo>
                <a:lnTo>
                  <a:pt x="1537" y="256"/>
                </a:lnTo>
                <a:lnTo>
                  <a:pt x="1562" y="303"/>
                </a:lnTo>
                <a:lnTo>
                  <a:pt x="1581" y="353"/>
                </a:lnTo>
                <a:lnTo>
                  <a:pt x="1595" y="406"/>
                </a:lnTo>
                <a:lnTo>
                  <a:pt x="1604" y="460"/>
                </a:lnTo>
                <a:lnTo>
                  <a:pt x="1607" y="516"/>
                </a:lnTo>
                <a:lnTo>
                  <a:pt x="1604" y="572"/>
                </a:lnTo>
                <a:lnTo>
                  <a:pt x="1595" y="626"/>
                </a:lnTo>
                <a:lnTo>
                  <a:pt x="1581" y="679"/>
                </a:lnTo>
                <a:lnTo>
                  <a:pt x="1562" y="729"/>
                </a:lnTo>
                <a:lnTo>
                  <a:pt x="1537" y="777"/>
                </a:lnTo>
                <a:lnTo>
                  <a:pt x="1508" y="820"/>
                </a:lnTo>
                <a:lnTo>
                  <a:pt x="1475" y="862"/>
                </a:lnTo>
                <a:lnTo>
                  <a:pt x="1438" y="899"/>
                </a:lnTo>
                <a:lnTo>
                  <a:pt x="1397" y="932"/>
                </a:lnTo>
                <a:lnTo>
                  <a:pt x="1352" y="962"/>
                </a:lnTo>
                <a:lnTo>
                  <a:pt x="1306" y="986"/>
                </a:lnTo>
                <a:lnTo>
                  <a:pt x="1256" y="1005"/>
                </a:lnTo>
                <a:lnTo>
                  <a:pt x="1203" y="1020"/>
                </a:lnTo>
                <a:lnTo>
                  <a:pt x="1150" y="1028"/>
                </a:lnTo>
                <a:lnTo>
                  <a:pt x="1094" y="1031"/>
                </a:lnTo>
                <a:lnTo>
                  <a:pt x="1038" y="1028"/>
                </a:lnTo>
                <a:lnTo>
                  <a:pt x="984" y="1020"/>
                </a:lnTo>
                <a:lnTo>
                  <a:pt x="932" y="1005"/>
                </a:lnTo>
                <a:lnTo>
                  <a:pt x="882" y="986"/>
                </a:lnTo>
                <a:lnTo>
                  <a:pt x="835" y="962"/>
                </a:lnTo>
                <a:lnTo>
                  <a:pt x="791" y="932"/>
                </a:lnTo>
                <a:lnTo>
                  <a:pt x="750" y="899"/>
                </a:lnTo>
                <a:lnTo>
                  <a:pt x="712" y="862"/>
                </a:lnTo>
                <a:lnTo>
                  <a:pt x="679" y="820"/>
                </a:lnTo>
                <a:lnTo>
                  <a:pt x="651" y="777"/>
                </a:lnTo>
                <a:lnTo>
                  <a:pt x="626" y="729"/>
                </a:lnTo>
                <a:lnTo>
                  <a:pt x="607" y="679"/>
                </a:lnTo>
                <a:lnTo>
                  <a:pt x="593" y="626"/>
                </a:lnTo>
                <a:lnTo>
                  <a:pt x="584" y="572"/>
                </a:lnTo>
                <a:lnTo>
                  <a:pt x="581" y="516"/>
                </a:lnTo>
                <a:lnTo>
                  <a:pt x="584" y="460"/>
                </a:lnTo>
                <a:lnTo>
                  <a:pt x="593" y="406"/>
                </a:lnTo>
                <a:lnTo>
                  <a:pt x="607" y="353"/>
                </a:lnTo>
                <a:lnTo>
                  <a:pt x="626" y="303"/>
                </a:lnTo>
                <a:lnTo>
                  <a:pt x="651" y="256"/>
                </a:lnTo>
                <a:lnTo>
                  <a:pt x="679" y="211"/>
                </a:lnTo>
                <a:lnTo>
                  <a:pt x="712" y="170"/>
                </a:lnTo>
                <a:lnTo>
                  <a:pt x="750" y="133"/>
                </a:lnTo>
                <a:lnTo>
                  <a:pt x="791" y="99"/>
                </a:lnTo>
                <a:lnTo>
                  <a:pt x="835" y="71"/>
                </a:lnTo>
                <a:lnTo>
                  <a:pt x="882" y="46"/>
                </a:lnTo>
                <a:lnTo>
                  <a:pt x="932" y="27"/>
                </a:lnTo>
                <a:lnTo>
                  <a:pt x="984" y="12"/>
                </a:lnTo>
                <a:lnTo>
                  <a:pt x="1038" y="3"/>
                </a:lnTo>
                <a:lnTo>
                  <a:pt x="1094" y="0"/>
                </a:lnTo>
                <a:close/>
              </a:path>
            </a:pathLst>
          </a:custGeom>
          <a:solidFill>
            <a:schemeClr val="accent1"/>
          </a:solidFill>
          <a:ln w="0">
            <a:noFill/>
            <a:prstDash val="solid"/>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en-US" sz="2400"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3928944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A82ADCF2-25D1-2A42-B5A4-12980042FD3E}"/>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9</a:t>
            </a:fld>
            <a:endParaRPr lang="en-US" dirty="0"/>
          </a:p>
        </p:txBody>
      </p:sp>
      <p:sp>
        <p:nvSpPr>
          <p:cNvPr id="2" name="Title 1">
            <a:extLst>
              <a:ext uri="{FF2B5EF4-FFF2-40B4-BE49-F238E27FC236}">
                <a16:creationId xmlns="" xmlns:a16="http://schemas.microsoft.com/office/drawing/2014/main" id="{04B2B9C9-0087-2E48-9AE0-EFFFC2E07C29}"/>
              </a:ext>
            </a:extLst>
          </p:cNvPr>
          <p:cNvSpPr>
            <a:spLocks noGrp="1"/>
          </p:cNvSpPr>
          <p:nvPr>
            <p:ph type="title"/>
          </p:nvPr>
        </p:nvSpPr>
        <p:spPr/>
        <p:txBody>
          <a:bodyPr/>
          <a:lstStyle/>
          <a:p>
            <a:r>
              <a:rPr lang="en-US" dirty="0">
                <a:latin typeface="+mj-lt"/>
              </a:rPr>
              <a:t>Availability Zones</a:t>
            </a:r>
          </a:p>
        </p:txBody>
      </p:sp>
      <p:sp>
        <p:nvSpPr>
          <p:cNvPr id="3" name="Content Placeholder 2">
            <a:extLst>
              <a:ext uri="{FF2B5EF4-FFF2-40B4-BE49-F238E27FC236}">
                <a16:creationId xmlns="" xmlns:a16="http://schemas.microsoft.com/office/drawing/2014/main" id="{534932A2-509A-974D-9CDC-AC8878475E11}"/>
              </a:ext>
            </a:extLst>
          </p:cNvPr>
          <p:cNvSpPr>
            <a:spLocks noGrp="1"/>
          </p:cNvSpPr>
          <p:nvPr>
            <p:ph sz="quarter" idx="21"/>
          </p:nvPr>
        </p:nvSpPr>
        <p:spPr>
          <a:xfrm>
            <a:off x="365760" y="1143000"/>
            <a:ext cx="6933805" cy="5291750"/>
          </a:xfrm>
        </p:spPr>
        <p:txBody>
          <a:bodyPr/>
          <a:lstStyle/>
          <a:p>
            <a:r>
              <a:rPr lang="en-US" sz="2400" dirty="0">
                <a:latin typeface="+mn-lt"/>
              </a:rPr>
              <a:t>Each </a:t>
            </a:r>
            <a:r>
              <a:rPr lang="en-US" sz="2400" b="1" dirty="0">
                <a:solidFill>
                  <a:srgbClr val="504BAB"/>
                </a:solidFill>
                <a:latin typeface="+mn-lt"/>
              </a:rPr>
              <a:t>Region</a:t>
            </a:r>
            <a:r>
              <a:rPr lang="en-US" sz="2400" dirty="0">
                <a:latin typeface="+mn-lt"/>
              </a:rPr>
              <a:t> has multiple Availability Zones. </a:t>
            </a:r>
          </a:p>
          <a:p>
            <a:pPr marL="231775" indent="-231775">
              <a:spcBef>
                <a:spcPts val="1800"/>
              </a:spcBef>
              <a:spcAft>
                <a:spcPts val="800"/>
              </a:spcAft>
            </a:pPr>
            <a:r>
              <a:rPr lang="en-US" sz="2400" dirty="0">
                <a:latin typeface="+mn-lt"/>
              </a:rPr>
              <a:t>Each </a:t>
            </a:r>
            <a:r>
              <a:rPr lang="en-US" sz="2400" b="1" dirty="0">
                <a:solidFill>
                  <a:srgbClr val="333399"/>
                </a:solidFill>
                <a:latin typeface="+mn-lt"/>
              </a:rPr>
              <a:t>Availability Zone</a:t>
            </a:r>
            <a:r>
              <a:rPr lang="en-US" sz="2400" dirty="0">
                <a:solidFill>
                  <a:srgbClr val="333399"/>
                </a:solidFill>
                <a:latin typeface="+mn-lt"/>
              </a:rPr>
              <a:t> </a:t>
            </a:r>
            <a:r>
              <a:rPr lang="en-US" sz="2400" dirty="0">
                <a:latin typeface="+mn-lt"/>
              </a:rPr>
              <a:t>is a fully isolated partition of the AWS infrastructure.</a:t>
            </a:r>
          </a:p>
          <a:p>
            <a:pPr marL="914400" lvl="1" indent="-457200">
              <a:spcBef>
                <a:spcPts val="600"/>
              </a:spcBef>
              <a:spcAft>
                <a:spcPts val="800"/>
              </a:spcAft>
            </a:pPr>
            <a:r>
              <a:rPr lang="en-US" sz="1800" dirty="0">
                <a:latin typeface="+mn-lt"/>
              </a:rPr>
              <a:t>Availability Zones consist of discrete </a:t>
            </a:r>
            <a:r>
              <a:rPr lang="en-US" sz="1800" b="1" dirty="0">
                <a:solidFill>
                  <a:srgbClr val="504BAB"/>
                </a:solidFill>
                <a:latin typeface="+mn-lt"/>
              </a:rPr>
              <a:t>data centers</a:t>
            </a:r>
            <a:endParaRPr lang="en-US" sz="1800" dirty="0">
              <a:solidFill>
                <a:srgbClr val="504BAB"/>
              </a:solidFill>
              <a:latin typeface="+mn-lt"/>
            </a:endParaRPr>
          </a:p>
          <a:p>
            <a:pPr marL="914400" lvl="1" indent="-457200">
              <a:spcBef>
                <a:spcPts val="600"/>
              </a:spcBef>
              <a:spcAft>
                <a:spcPts val="800"/>
              </a:spcAft>
            </a:pPr>
            <a:r>
              <a:rPr lang="en-US" sz="1800" dirty="0">
                <a:latin typeface="+mn-lt"/>
              </a:rPr>
              <a:t>They are designed for </a:t>
            </a:r>
            <a:r>
              <a:rPr lang="en-US" sz="1800" dirty="0">
                <a:solidFill>
                  <a:srgbClr val="333399"/>
                </a:solidFill>
                <a:latin typeface="+mn-lt"/>
              </a:rPr>
              <a:t>fault isolation</a:t>
            </a:r>
          </a:p>
          <a:p>
            <a:pPr marL="914400" lvl="1" indent="-457200">
              <a:spcBef>
                <a:spcPts val="600"/>
              </a:spcBef>
              <a:spcAft>
                <a:spcPts val="800"/>
              </a:spcAft>
            </a:pPr>
            <a:r>
              <a:rPr lang="en-US" sz="1800" dirty="0">
                <a:latin typeface="+mn-lt"/>
              </a:rPr>
              <a:t>They are interconnected with other Availability Zones by using high-speed private networking</a:t>
            </a:r>
          </a:p>
          <a:p>
            <a:pPr marL="914400" lvl="1" indent="-457200">
              <a:spcBef>
                <a:spcPts val="600"/>
              </a:spcBef>
              <a:spcAft>
                <a:spcPts val="800"/>
              </a:spcAft>
            </a:pPr>
            <a:r>
              <a:rPr lang="en-US" sz="1800" dirty="0">
                <a:latin typeface="+mn-lt"/>
              </a:rPr>
              <a:t>You choose your Availability Zones.</a:t>
            </a:r>
          </a:p>
          <a:p>
            <a:pPr marL="914400" lvl="1" indent="-457200">
              <a:spcBef>
                <a:spcPts val="600"/>
              </a:spcBef>
              <a:spcAft>
                <a:spcPts val="800"/>
              </a:spcAft>
            </a:pPr>
            <a:r>
              <a:rPr lang="en-US" sz="1800" b="1" dirty="0">
                <a:solidFill>
                  <a:srgbClr val="504BAB"/>
                </a:solidFill>
                <a:latin typeface="+mn-lt"/>
              </a:rPr>
              <a:t>AWS recommends replicating data and resources across Availability Zones </a:t>
            </a:r>
            <a:r>
              <a:rPr lang="en-US" sz="1800" dirty="0">
                <a:latin typeface="+mn-lt"/>
              </a:rPr>
              <a:t>for resiliency.</a:t>
            </a:r>
            <a:endParaRPr lang="en-US" dirty="0">
              <a:latin typeface="+mn-lt"/>
            </a:endParaRPr>
          </a:p>
        </p:txBody>
      </p:sp>
      <p:grpSp>
        <p:nvGrpSpPr>
          <p:cNvPr id="5" name="Group 4" descr="Architectural diagram showing three data centers in an Availability Zone that is itself in a region.">
            <a:extLst>
              <a:ext uri="{FF2B5EF4-FFF2-40B4-BE49-F238E27FC236}">
                <a16:creationId xmlns="" xmlns:a16="http://schemas.microsoft.com/office/drawing/2014/main" id="{31BFE179-068D-9793-C014-15E7FB5EA4F2}"/>
              </a:ext>
            </a:extLst>
          </p:cNvPr>
          <p:cNvGrpSpPr/>
          <p:nvPr/>
        </p:nvGrpSpPr>
        <p:grpSpPr>
          <a:xfrm>
            <a:off x="7546194" y="1463929"/>
            <a:ext cx="3989314" cy="4892421"/>
            <a:chOff x="7546194" y="1463929"/>
            <a:chExt cx="3989314" cy="4892421"/>
          </a:xfrm>
        </p:grpSpPr>
        <p:sp>
          <p:nvSpPr>
            <p:cNvPr id="9" name="Rectangle 8">
              <a:extLst>
                <a:ext uri="{FF2B5EF4-FFF2-40B4-BE49-F238E27FC236}">
                  <a16:creationId xmlns="" xmlns:a16="http://schemas.microsoft.com/office/drawing/2014/main" id="{C7552D4D-AEAE-9945-96D8-48F59EE4C822}"/>
                </a:ext>
                <a:ext uri="{C183D7F6-B498-43B3-948B-1728B52AA6E4}">
                  <adec:decorative xmlns="" xmlns:adec="http://schemas.microsoft.com/office/drawing/2017/decorative" val="1"/>
                </a:ext>
              </a:extLst>
            </p:cNvPr>
            <p:cNvSpPr/>
            <p:nvPr/>
          </p:nvSpPr>
          <p:spPr>
            <a:xfrm>
              <a:off x="7546194" y="1463929"/>
              <a:ext cx="3989314" cy="489242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   AWS Cloud</a:t>
              </a:r>
            </a:p>
          </p:txBody>
        </p:sp>
        <p:pic>
          <p:nvPicPr>
            <p:cNvPr id="10" name="Graphic 9">
              <a:extLst>
                <a:ext uri="{FF2B5EF4-FFF2-40B4-BE49-F238E27FC236}">
                  <a16:creationId xmlns="" xmlns:a16="http://schemas.microsoft.com/office/drawing/2014/main" id="{EFF8704B-A651-0C40-8426-CE81AA2CBD22}"/>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546194" y="1463929"/>
              <a:ext cx="474119" cy="474119"/>
            </a:xfrm>
            <a:prstGeom prst="rect">
              <a:avLst/>
            </a:prstGeom>
          </p:spPr>
        </p:pic>
        <p:sp>
          <p:nvSpPr>
            <p:cNvPr id="11" name="Rectangle 10">
              <a:extLst>
                <a:ext uri="{FF2B5EF4-FFF2-40B4-BE49-F238E27FC236}">
                  <a16:creationId xmlns="" xmlns:a16="http://schemas.microsoft.com/office/drawing/2014/main" id="{D7B44574-00D4-7A45-AB07-B46220FF838D}"/>
                </a:ext>
                <a:ext uri="{C183D7F6-B498-43B3-948B-1728B52AA6E4}">
                  <adec:decorative xmlns="" xmlns:adec="http://schemas.microsoft.com/office/drawing/2017/decorative" val="1"/>
                </a:ext>
              </a:extLst>
            </p:cNvPr>
            <p:cNvSpPr/>
            <p:nvPr/>
          </p:nvSpPr>
          <p:spPr>
            <a:xfrm>
              <a:off x="7817720" y="2063262"/>
              <a:ext cx="3436434" cy="4149969"/>
            </a:xfrm>
            <a:prstGeom prst="rect">
              <a:avLst/>
            </a:prstGeom>
            <a:noFill/>
            <a:ln w="12700">
              <a:solidFill>
                <a:srgbClr val="7CD1E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rgbClr val="7CD1EA"/>
                  </a:solidFill>
                </a:rPr>
                <a:t>Region </a:t>
              </a:r>
              <a:r>
                <a:rPr lang="en-US" sz="1600" b="1" dirty="0">
                  <a:solidFill>
                    <a:srgbClr val="7CD1EA"/>
                  </a:solidFill>
                </a:rPr>
                <a:t>eu-west-1</a:t>
              </a:r>
              <a:endParaRPr lang="en-US" sz="1200" b="1" dirty="0">
                <a:solidFill>
                  <a:srgbClr val="7CD1EA"/>
                </a:solidFill>
              </a:endParaRPr>
            </a:p>
          </p:txBody>
        </p:sp>
        <p:pic>
          <p:nvPicPr>
            <p:cNvPr id="12" name="Graphic 11">
              <a:extLst>
                <a:ext uri="{FF2B5EF4-FFF2-40B4-BE49-F238E27FC236}">
                  <a16:creationId xmlns="" xmlns:a16="http://schemas.microsoft.com/office/drawing/2014/main" id="{C859271C-AE4B-8043-9AA1-2CF383D813B7}"/>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7817720" y="2077934"/>
              <a:ext cx="330200" cy="330200"/>
            </a:xfrm>
            <a:prstGeom prst="rect">
              <a:avLst/>
            </a:prstGeom>
          </p:spPr>
        </p:pic>
        <p:sp>
          <p:nvSpPr>
            <p:cNvPr id="13" name="Rectangle 12">
              <a:extLst>
                <a:ext uri="{FF2B5EF4-FFF2-40B4-BE49-F238E27FC236}">
                  <a16:creationId xmlns="" xmlns:a16="http://schemas.microsoft.com/office/drawing/2014/main" id="{F792A278-18B7-8F45-A4AF-23FE11508F6D}"/>
                </a:ext>
                <a:ext uri="{C183D7F6-B498-43B3-948B-1728B52AA6E4}">
                  <adec:decorative xmlns="" xmlns:adec="http://schemas.microsoft.com/office/drawing/2017/decorative" val="1"/>
                </a:ext>
              </a:extLst>
            </p:cNvPr>
            <p:cNvSpPr/>
            <p:nvPr/>
          </p:nvSpPr>
          <p:spPr>
            <a:xfrm>
              <a:off x="7955729" y="2508649"/>
              <a:ext cx="3067632" cy="1941217"/>
            </a:xfrm>
            <a:prstGeom prst="rect">
              <a:avLst/>
            </a:prstGeom>
            <a:noFill/>
            <a:ln w="12700">
              <a:solidFill>
                <a:srgbClr val="36C2B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rgbClr val="36C2B4"/>
                  </a:solidFill>
                </a:rPr>
                <a:t>Availability Zone </a:t>
              </a:r>
              <a:r>
                <a:rPr lang="en-US" sz="1600" b="1" dirty="0">
                  <a:solidFill>
                    <a:srgbClr val="36C2B4"/>
                  </a:solidFill>
                </a:rPr>
                <a:t>eu-west-1a</a:t>
              </a:r>
            </a:p>
          </p:txBody>
        </p:sp>
        <p:sp>
          <p:nvSpPr>
            <p:cNvPr id="33" name="Rectangle 32">
              <a:extLst>
                <a:ext uri="{FF2B5EF4-FFF2-40B4-BE49-F238E27FC236}">
                  <a16:creationId xmlns="" xmlns:a16="http://schemas.microsoft.com/office/drawing/2014/main" id="{E684FC33-3BF3-8F4C-A4F7-49EF4744F043}"/>
                </a:ext>
                <a:ext uri="{C183D7F6-B498-43B3-948B-1728B52AA6E4}">
                  <adec:decorative xmlns="" xmlns:adec="http://schemas.microsoft.com/office/drawing/2017/decorative" val="1"/>
                </a:ext>
              </a:extLst>
            </p:cNvPr>
            <p:cNvSpPr/>
            <p:nvPr/>
          </p:nvSpPr>
          <p:spPr>
            <a:xfrm>
              <a:off x="8093877" y="2915523"/>
              <a:ext cx="1859015" cy="46218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600" dirty="0">
                  <a:solidFill>
                    <a:srgbClr val="5A6B86"/>
                  </a:solidFill>
                </a:rPr>
                <a:t>Data center </a:t>
              </a:r>
            </a:p>
          </p:txBody>
        </p:sp>
        <p:pic>
          <p:nvPicPr>
            <p:cNvPr id="34" name="Graphic 33">
              <a:extLst>
                <a:ext uri="{FF2B5EF4-FFF2-40B4-BE49-F238E27FC236}">
                  <a16:creationId xmlns="" xmlns:a16="http://schemas.microsoft.com/office/drawing/2014/main" id="{4DFB739A-6359-8645-876D-B35A4B4497CE}"/>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8093877" y="2915523"/>
              <a:ext cx="330200" cy="330200"/>
            </a:xfrm>
            <a:prstGeom prst="rect">
              <a:avLst/>
            </a:prstGeom>
          </p:spPr>
        </p:pic>
        <p:sp>
          <p:nvSpPr>
            <p:cNvPr id="35" name="Rectangle 34">
              <a:extLst>
                <a:ext uri="{FF2B5EF4-FFF2-40B4-BE49-F238E27FC236}">
                  <a16:creationId xmlns="" xmlns:a16="http://schemas.microsoft.com/office/drawing/2014/main" id="{14B57C52-A119-F94D-94FB-7F98B3D248A5}"/>
                </a:ext>
                <a:ext uri="{C183D7F6-B498-43B3-948B-1728B52AA6E4}">
                  <adec:decorative xmlns="" xmlns:adec="http://schemas.microsoft.com/office/drawing/2017/decorative" val="1"/>
                </a:ext>
              </a:extLst>
            </p:cNvPr>
            <p:cNvSpPr/>
            <p:nvPr/>
          </p:nvSpPr>
          <p:spPr>
            <a:xfrm>
              <a:off x="8370034" y="3421502"/>
              <a:ext cx="1859015" cy="46218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600" dirty="0">
                  <a:solidFill>
                    <a:srgbClr val="5A6B86"/>
                  </a:solidFill>
                </a:rPr>
                <a:t>Data center </a:t>
              </a:r>
            </a:p>
          </p:txBody>
        </p:sp>
        <p:pic>
          <p:nvPicPr>
            <p:cNvPr id="36" name="Graphic 35">
              <a:extLst>
                <a:ext uri="{FF2B5EF4-FFF2-40B4-BE49-F238E27FC236}">
                  <a16:creationId xmlns="" xmlns:a16="http://schemas.microsoft.com/office/drawing/2014/main" id="{8C3818B5-AC7E-D840-BB39-C99496D8BEA0}"/>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8370034" y="3421502"/>
              <a:ext cx="330200" cy="330200"/>
            </a:xfrm>
            <a:prstGeom prst="rect">
              <a:avLst/>
            </a:prstGeom>
          </p:spPr>
        </p:pic>
        <p:sp>
          <p:nvSpPr>
            <p:cNvPr id="37" name="Rectangle 36">
              <a:extLst>
                <a:ext uri="{FF2B5EF4-FFF2-40B4-BE49-F238E27FC236}">
                  <a16:creationId xmlns="" xmlns:a16="http://schemas.microsoft.com/office/drawing/2014/main" id="{BF00D293-1DA5-E34D-8E10-4D5ECB593EF3}"/>
                </a:ext>
                <a:ext uri="{C183D7F6-B498-43B3-948B-1728B52AA6E4}">
                  <adec:decorative xmlns="" xmlns:adec="http://schemas.microsoft.com/office/drawing/2017/decorative" val="1"/>
                </a:ext>
              </a:extLst>
            </p:cNvPr>
            <p:cNvSpPr/>
            <p:nvPr/>
          </p:nvSpPr>
          <p:spPr>
            <a:xfrm>
              <a:off x="8615313" y="3927481"/>
              <a:ext cx="1859015" cy="46218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600" dirty="0">
                  <a:solidFill>
                    <a:srgbClr val="5A6B86"/>
                  </a:solidFill>
                </a:rPr>
                <a:t>Data center </a:t>
              </a:r>
            </a:p>
          </p:txBody>
        </p:sp>
        <p:pic>
          <p:nvPicPr>
            <p:cNvPr id="38" name="Graphic 37">
              <a:extLst>
                <a:ext uri="{FF2B5EF4-FFF2-40B4-BE49-F238E27FC236}">
                  <a16:creationId xmlns="" xmlns:a16="http://schemas.microsoft.com/office/drawing/2014/main" id="{B9920E63-7871-7F43-ADD0-FBE69B5DB3B5}"/>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8615313" y="3927481"/>
              <a:ext cx="330200" cy="330200"/>
            </a:xfrm>
            <a:prstGeom prst="rect">
              <a:avLst/>
            </a:prstGeom>
          </p:spPr>
        </p:pic>
        <p:sp>
          <p:nvSpPr>
            <p:cNvPr id="39" name="Rectangle 38">
              <a:extLst>
                <a:ext uri="{FF2B5EF4-FFF2-40B4-BE49-F238E27FC236}">
                  <a16:creationId xmlns="" xmlns:a16="http://schemas.microsoft.com/office/drawing/2014/main" id="{2DCF7A24-1B43-884E-83BD-8381C514FC46}"/>
                </a:ext>
                <a:ext uri="{C183D7F6-B498-43B3-948B-1728B52AA6E4}">
                  <adec:decorative xmlns="" xmlns:adec="http://schemas.microsoft.com/office/drawing/2017/decorative" val="1"/>
                </a:ext>
              </a:extLst>
            </p:cNvPr>
            <p:cNvSpPr/>
            <p:nvPr/>
          </p:nvSpPr>
          <p:spPr>
            <a:xfrm>
              <a:off x="7962255" y="4586085"/>
              <a:ext cx="3067632" cy="584449"/>
            </a:xfrm>
            <a:prstGeom prst="rect">
              <a:avLst/>
            </a:prstGeom>
            <a:noFill/>
            <a:ln w="12700">
              <a:solidFill>
                <a:srgbClr val="36C2B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rgbClr val="36C2B4"/>
                  </a:solidFill>
                </a:rPr>
                <a:t>Availability Zone </a:t>
              </a:r>
              <a:r>
                <a:rPr lang="en-US" sz="1600" b="1" dirty="0">
                  <a:solidFill>
                    <a:srgbClr val="36C2B4"/>
                  </a:solidFill>
                </a:rPr>
                <a:t>eu-west-1b</a:t>
              </a:r>
            </a:p>
          </p:txBody>
        </p:sp>
        <p:sp>
          <p:nvSpPr>
            <p:cNvPr id="40" name="Rectangle 39">
              <a:extLst>
                <a:ext uri="{FF2B5EF4-FFF2-40B4-BE49-F238E27FC236}">
                  <a16:creationId xmlns="" xmlns:a16="http://schemas.microsoft.com/office/drawing/2014/main" id="{5096F1EE-082C-574B-B269-93D80DFE9DA7}"/>
                </a:ext>
                <a:ext uri="{C183D7F6-B498-43B3-948B-1728B52AA6E4}">
                  <adec:decorative xmlns="" xmlns:adec="http://schemas.microsoft.com/office/drawing/2017/decorative" val="1"/>
                </a:ext>
              </a:extLst>
            </p:cNvPr>
            <p:cNvSpPr/>
            <p:nvPr/>
          </p:nvSpPr>
          <p:spPr>
            <a:xfrm>
              <a:off x="7955729" y="5302523"/>
              <a:ext cx="3067632" cy="584449"/>
            </a:xfrm>
            <a:prstGeom prst="rect">
              <a:avLst/>
            </a:prstGeom>
            <a:noFill/>
            <a:ln w="12700">
              <a:solidFill>
                <a:srgbClr val="36C2B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rgbClr val="36C2B4"/>
                  </a:solidFill>
                </a:rPr>
                <a:t>Availability Zone </a:t>
              </a:r>
              <a:r>
                <a:rPr lang="en-US" sz="1600" b="1" dirty="0">
                  <a:solidFill>
                    <a:srgbClr val="36C2B4"/>
                  </a:solidFill>
                </a:rPr>
                <a:t>eu-west-1c</a:t>
              </a:r>
            </a:p>
          </p:txBody>
        </p:sp>
      </p:grpSp>
    </p:spTree>
    <p:custDataLst>
      <p:tags r:id="rId1"/>
    </p:custDataLst>
    <p:extLst>
      <p:ext uri="{BB962C8B-B14F-4D97-AF65-F5344CB8AC3E}">
        <p14:creationId xmlns:p14="http://schemas.microsoft.com/office/powerpoint/2010/main" val="40119572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SLIDE_COUNT" val="3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507056-CAA4-4785-A519-2D6E82754C98}">
  <ds:schemaRefs>
    <ds:schemaRef ds:uri="http://schemas.microsoft.com/sharepoint/v3/contenttype/forms"/>
  </ds:schemaRefs>
</ds:datastoreItem>
</file>

<file path=customXml/itemProps2.xml><?xml version="1.0" encoding="utf-8"?>
<ds:datastoreItem xmlns:ds="http://schemas.openxmlformats.org/officeDocument/2006/customXml" ds:itemID="{8C0752BD-F26E-41FF-9FB5-6A9780D93A83}">
  <ds:schemaRefs>
    <ds:schemaRef ds:uri="3203751e-7f26-4ef4-9d45-82e84d52b1db"/>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schemas.microsoft.com/office/2006/documentManagement/types"/>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15031036-21FA-4572-951E-F15692D3DB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03751e-7f26-4ef4-9d45-82e84d52b1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441</TotalTime>
  <Words>1432</Words>
  <Application>Microsoft Office PowerPoint</Application>
  <PresentationFormat>Widescreen</PresentationFormat>
  <Paragraphs>315</Paragraphs>
  <Slides>28</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Amazon Ember</vt:lpstr>
      <vt:lpstr>Amazon Ember Heavy</vt:lpstr>
      <vt:lpstr>Amazon Ember Light</vt:lpstr>
      <vt:lpstr>Arial</vt:lpstr>
      <vt:lpstr>Calibri</vt:lpstr>
      <vt:lpstr>Helvetica Neue</vt:lpstr>
      <vt:lpstr>Lucida Console</vt:lpstr>
      <vt:lpstr>Verdana</vt:lpstr>
      <vt:lpstr>4_TC-2022-OneBrand</vt:lpstr>
      <vt:lpstr>Intro to Cloud Computing CS4037 (BCS-6A) Lecture 05</vt:lpstr>
      <vt:lpstr>Module 3: AWS Global Infrastructure Overview</vt:lpstr>
      <vt:lpstr>Module overview</vt:lpstr>
      <vt:lpstr>Module objectives</vt:lpstr>
      <vt:lpstr>Section 1: AWS Global Infrastructure</vt:lpstr>
      <vt:lpstr>AWS Global Infrastructure</vt:lpstr>
      <vt:lpstr>AWS Regions</vt:lpstr>
      <vt:lpstr>Selecting a Region</vt:lpstr>
      <vt:lpstr>Availability Zones</vt:lpstr>
      <vt:lpstr>AWS data centers</vt:lpstr>
      <vt:lpstr>Points of Presence</vt:lpstr>
      <vt:lpstr>AWS infrastructure features </vt:lpstr>
      <vt:lpstr>Key takeaways</vt:lpstr>
      <vt:lpstr>Section 2: AWS services and service category overview</vt:lpstr>
      <vt:lpstr>AWS foundational services</vt:lpstr>
      <vt:lpstr>AWS categories of services</vt:lpstr>
      <vt:lpstr>Storage service category</vt:lpstr>
      <vt:lpstr>Compute service category</vt:lpstr>
      <vt:lpstr>Database service category</vt:lpstr>
      <vt:lpstr>Networking and content delivery service category</vt:lpstr>
      <vt:lpstr>Security, identity, and compliance service category</vt:lpstr>
      <vt:lpstr>AWS cost management service category</vt:lpstr>
      <vt:lpstr>Management and governance service category</vt:lpstr>
      <vt:lpstr>Basic Questions</vt:lpstr>
      <vt:lpstr>Module wrap-up</vt:lpstr>
      <vt:lpstr>Module summary                                                     </vt:lpstr>
      <vt:lpstr>Additional resources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Danyal</cp:lastModifiedBy>
  <cp:revision>28</cp:revision>
  <dcterms:created xsi:type="dcterms:W3CDTF">2022-03-28T19:31:41Z</dcterms:created>
  <dcterms:modified xsi:type="dcterms:W3CDTF">2023-02-14T07:08:03Z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